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4"/>
  </p:sldMasterIdLst>
  <p:notesMasterIdLst>
    <p:notesMasterId r:id="rId94"/>
  </p:notesMasterIdLst>
  <p:sldIdLst>
    <p:sldId id="256" r:id="rId5"/>
    <p:sldId id="258" r:id="rId6"/>
    <p:sldId id="261" r:id="rId7"/>
    <p:sldId id="259" r:id="rId8"/>
    <p:sldId id="305" r:id="rId9"/>
    <p:sldId id="398" r:id="rId10"/>
    <p:sldId id="284" r:id="rId11"/>
    <p:sldId id="399" r:id="rId12"/>
    <p:sldId id="410" r:id="rId13"/>
    <p:sldId id="347" r:id="rId14"/>
    <p:sldId id="348" r:id="rId15"/>
    <p:sldId id="328" r:id="rId16"/>
    <p:sldId id="351" r:id="rId17"/>
    <p:sldId id="400" r:id="rId18"/>
    <p:sldId id="401" r:id="rId19"/>
    <p:sldId id="402" r:id="rId20"/>
    <p:sldId id="403" r:id="rId21"/>
    <p:sldId id="404" r:id="rId22"/>
    <p:sldId id="349" r:id="rId23"/>
    <p:sldId id="350" r:id="rId24"/>
    <p:sldId id="352" r:id="rId25"/>
    <p:sldId id="353" r:id="rId26"/>
    <p:sldId id="405" r:id="rId27"/>
    <p:sldId id="406" r:id="rId28"/>
    <p:sldId id="407" r:id="rId29"/>
    <p:sldId id="408" r:id="rId30"/>
    <p:sldId id="409" r:id="rId31"/>
    <p:sldId id="414" r:id="rId32"/>
    <p:sldId id="415" r:id="rId33"/>
    <p:sldId id="416" r:id="rId34"/>
    <p:sldId id="411" r:id="rId35"/>
    <p:sldId id="412" r:id="rId36"/>
    <p:sldId id="413" r:id="rId37"/>
    <p:sldId id="417" r:id="rId38"/>
    <p:sldId id="418" r:id="rId39"/>
    <p:sldId id="359" r:id="rId40"/>
    <p:sldId id="354" r:id="rId41"/>
    <p:sldId id="355" r:id="rId42"/>
    <p:sldId id="356" r:id="rId43"/>
    <p:sldId id="357" r:id="rId44"/>
    <p:sldId id="304" r:id="rId45"/>
    <p:sldId id="358" r:id="rId46"/>
    <p:sldId id="360" r:id="rId47"/>
    <p:sldId id="361" r:id="rId48"/>
    <p:sldId id="422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2" r:id="rId68"/>
    <p:sldId id="380" r:id="rId69"/>
    <p:sldId id="381" r:id="rId70"/>
    <p:sldId id="424" r:id="rId71"/>
    <p:sldId id="383" r:id="rId72"/>
    <p:sldId id="384" r:id="rId73"/>
    <p:sldId id="419" r:id="rId74"/>
    <p:sldId id="385" r:id="rId75"/>
    <p:sldId id="386" r:id="rId76"/>
    <p:sldId id="387" r:id="rId77"/>
    <p:sldId id="388" r:id="rId78"/>
    <p:sldId id="391" r:id="rId79"/>
    <p:sldId id="393" r:id="rId80"/>
    <p:sldId id="397" r:id="rId81"/>
    <p:sldId id="421" r:id="rId82"/>
    <p:sldId id="394" r:id="rId83"/>
    <p:sldId id="420" r:id="rId84"/>
    <p:sldId id="392" r:id="rId85"/>
    <p:sldId id="395" r:id="rId86"/>
    <p:sldId id="396" r:id="rId87"/>
    <p:sldId id="389" r:id="rId88"/>
    <p:sldId id="390" r:id="rId89"/>
    <p:sldId id="423" r:id="rId90"/>
    <p:sldId id="279" r:id="rId91"/>
    <p:sldId id="280" r:id="rId92"/>
    <p:sldId id="425" r:id="rId93"/>
  </p:sldIdLst>
  <p:sldSz cx="9144000" cy="6858000" type="screen4x3"/>
  <p:notesSz cx="6858000" cy="9144000"/>
  <p:embeddedFontLst>
    <p:embeddedFont>
      <p:font typeface="Lato" panose="020F0502020204030203" pitchFamily="34" charset="0"/>
      <p:regular r:id="rId95"/>
      <p:bold r:id="rId96"/>
      <p:italic r:id="rId97"/>
      <p:boldItalic r:id="rId98"/>
    </p:embeddedFont>
    <p:embeddedFont>
      <p:font typeface="Raleway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40CC2"/>
    <a:srgbClr val="FF6699"/>
    <a:srgbClr val="C5053C"/>
    <a:srgbClr val="12BE6C"/>
    <a:srgbClr val="A93F92"/>
    <a:srgbClr val="79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BCA14-C7C7-45D8-BABF-2BC4BDCDDEC6}" v="2" dt="2022-10-16T07:23:18.636"/>
  </p1510:revLst>
</p1510:revInfo>
</file>

<file path=ppt/tableStyles.xml><?xml version="1.0" encoding="utf-8"?>
<a:tblStyleLst xmlns:a="http://schemas.openxmlformats.org/drawingml/2006/main" def="{641B6FF1-C885-4967-8E5E-6EABFE361E7F}">
  <a:tblStyle styleId="{641B6FF1-C885-4967-8E5E-6EABFE361E7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3.fntdata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6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SHITA SHAH-57498210007" userId="S::57498210007@svkmmumbai.onmicrosoft.com::42b60edf-e5d5-4593-adb5-fca85ea4e076" providerId="AD" clId="Web-{0A3BCA14-C7C7-45D8-BABF-2BC4BDCDDEC6}"/>
    <pc:docChg chg="modSld">
      <pc:chgData name="VANSHITA SHAH-57498210007" userId="S::57498210007@svkmmumbai.onmicrosoft.com::42b60edf-e5d5-4593-adb5-fca85ea4e076" providerId="AD" clId="Web-{0A3BCA14-C7C7-45D8-BABF-2BC4BDCDDEC6}" dt="2022-10-16T07:23:18.636" v="1" actId="1076"/>
      <pc:docMkLst>
        <pc:docMk/>
      </pc:docMkLst>
      <pc:sldChg chg="modSp">
        <pc:chgData name="VANSHITA SHAH-57498210007" userId="S::57498210007@svkmmumbai.onmicrosoft.com::42b60edf-e5d5-4593-adb5-fca85ea4e076" providerId="AD" clId="Web-{0A3BCA14-C7C7-45D8-BABF-2BC4BDCDDEC6}" dt="2022-10-16T07:23:18.636" v="1" actId="1076"/>
        <pc:sldMkLst>
          <pc:docMk/>
          <pc:sldMk cId="0" sldId="365"/>
        </pc:sldMkLst>
        <pc:picChg chg="mod">
          <ac:chgData name="VANSHITA SHAH-57498210007" userId="S::57498210007@svkmmumbai.onmicrosoft.com::42b60edf-e5d5-4593-adb5-fca85ea4e076" providerId="AD" clId="Web-{0A3BCA14-C7C7-45D8-BABF-2BC4BDCDDEC6}" dt="2022-10-16T07:23:18.636" v="1" actId="1076"/>
          <ac:picMkLst>
            <pc:docMk/>
            <pc:sldMk cId="0" sldId="365"/>
            <ac:picMk id="717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60768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13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39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60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79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405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416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10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140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087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921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17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69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101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38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27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78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24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408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962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529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15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15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54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54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58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966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652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35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1519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1192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734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763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808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192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240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2183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763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0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24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240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1332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50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5277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79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304801" y="3785246"/>
            <a:ext cx="8610600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b="1" dirty="0"/>
              <a:t>Inheritance</a:t>
            </a:r>
            <a:endParaRPr lang="en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Inheritance Basics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To achieve Inheritance, we have to use </a:t>
            </a:r>
            <a:r>
              <a:rPr lang="en-US" sz="2400" b="1" i="1" dirty="0">
                <a:solidFill>
                  <a:srgbClr val="12BE6C"/>
                </a:solidFill>
              </a:rPr>
              <a:t>extends</a:t>
            </a:r>
            <a:r>
              <a:rPr lang="en-US" sz="2400" b="1" dirty="0">
                <a:solidFill>
                  <a:srgbClr val="7030A0"/>
                </a:solidFill>
              </a:rPr>
              <a:t> keyword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890" r="51391" b="26374"/>
          <a:stretch>
            <a:fillRect/>
          </a:stretch>
        </p:blipFill>
        <p:spPr bwMode="auto">
          <a:xfrm>
            <a:off x="304800" y="1066800"/>
            <a:ext cx="8610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Inheritance Basics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7582" r="50805" b="1099"/>
          <a:stretch>
            <a:fillRect/>
          </a:stretch>
        </p:blipFill>
        <p:spPr bwMode="auto">
          <a:xfrm>
            <a:off x="304800" y="685800"/>
            <a:ext cx="8534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Inheritance Output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7620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13716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Consider class “Box” (we used in earlier chapters) Another class “</a:t>
            </a:r>
            <a:r>
              <a:rPr lang="en-US" sz="2400" b="1" dirty="0" err="1">
                <a:solidFill>
                  <a:srgbClr val="7030A0"/>
                </a:solidFill>
              </a:rPr>
              <a:t>BoxWeight</a:t>
            </a:r>
            <a:r>
              <a:rPr lang="en-US" sz="2400" b="1" dirty="0">
                <a:solidFill>
                  <a:srgbClr val="7030A0"/>
                </a:solidFill>
              </a:rPr>
              <a:t>” inherits Box and having unique properties i.e. weight. 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Write an application to test the functionality of given hierarchy of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Single Level Inheritance 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C5827-80AE-4131-998C-9427583B0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7" r="53333" b="4510"/>
          <a:stretch/>
        </p:blipFill>
        <p:spPr>
          <a:xfrm>
            <a:off x="76200" y="533400"/>
            <a:ext cx="8915400" cy="55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Single Level Inheritance 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5F581-5DCF-4262-BB78-A5E29894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6" r="38333" b="40588"/>
          <a:stretch/>
        </p:blipFill>
        <p:spPr>
          <a:xfrm>
            <a:off x="381000" y="762000"/>
            <a:ext cx="8077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0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Single Level Inheritance 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60BC7-08DF-4E6E-A2AB-65344746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23" r="34166" b="28039"/>
          <a:stretch/>
        </p:blipFill>
        <p:spPr>
          <a:xfrm>
            <a:off x="304800" y="736198"/>
            <a:ext cx="8458200" cy="55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Single Level Inheritance 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90149-1454-42A2-AB53-1F30796E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4" r="60000" b="30584"/>
          <a:stretch/>
        </p:blipFill>
        <p:spPr>
          <a:xfrm>
            <a:off x="533400" y="1079100"/>
            <a:ext cx="7162800" cy="38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Exercise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76200" y="9144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Define a  class “Shape” having two data members i.e. dim1 and dim2. Another class “Rectangle” inherits Shape and having unique property i.e. area which stores area of a rectangle.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	Write an application to test the functionality of given hierarchy of classes.</a:t>
            </a:r>
          </a:p>
        </p:txBody>
      </p:sp>
    </p:spTree>
    <p:extLst>
      <p:ext uri="{BB962C8B-B14F-4D97-AF65-F5344CB8AC3E}">
        <p14:creationId xmlns:p14="http://schemas.microsoft.com/office/powerpoint/2010/main" val="183776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Member Access  &amp; Inheritance 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Although a subclass includes all of the members of its superclass</a:t>
            </a:r>
            <a:r>
              <a:rPr lang="en-US" sz="2400" b="1" dirty="0">
                <a:solidFill>
                  <a:srgbClr val="C00000"/>
                </a:solidFill>
              </a:rPr>
              <a:t>, it cannot access private members of superclass.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0989" r="53734" b="6593"/>
          <a:stretch>
            <a:fillRect/>
          </a:stretch>
        </p:blipFill>
        <p:spPr bwMode="auto">
          <a:xfrm>
            <a:off x="152400" y="1600200"/>
            <a:ext cx="8839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916025" y="1957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>
                <a:solidFill>
                  <a:srgbClr val="2185C5"/>
                </a:solidFill>
              </a:rPr>
              <a:t>Mr. M.R. Solanki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4294967295"/>
          </p:nvPr>
        </p:nvSpPr>
        <p:spPr>
          <a:xfrm>
            <a:off x="990600" y="2895600"/>
            <a:ext cx="6781800" cy="266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800" dirty="0">
                <a:hlinkClick r:id="rId3"/>
              </a:rPr>
              <a:t>manish_ratilal2002@yahoo.com</a:t>
            </a: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SBMP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Member Access  &amp; Inheritance 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rgbClr val="C00000"/>
                </a:solidFill>
              </a:rPr>
              <a:t>private member access error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1430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Need of super keyword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06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A93F92"/>
                </a:solidFill>
              </a:rPr>
              <a:t>The constructor for </a:t>
            </a:r>
            <a:r>
              <a:rPr lang="en-US" sz="2400" b="1" dirty="0" err="1">
                <a:solidFill>
                  <a:srgbClr val="A93F92"/>
                </a:solidFill>
              </a:rPr>
              <a:t>BoxWeight</a:t>
            </a:r>
            <a:r>
              <a:rPr lang="en-US" sz="2400" b="1" dirty="0">
                <a:solidFill>
                  <a:srgbClr val="A93F92"/>
                </a:solidFill>
              </a:rPr>
              <a:t> explicitly initializes the width, height, and depth fields which leads duplication of code in Box and </a:t>
            </a:r>
            <a:r>
              <a:rPr lang="en-US" sz="2400" b="1" dirty="0" err="1">
                <a:solidFill>
                  <a:srgbClr val="A93F92"/>
                </a:solidFill>
              </a:rPr>
              <a:t>BoxWeight</a:t>
            </a:r>
            <a:r>
              <a:rPr lang="en-US" sz="2400" b="1" dirty="0">
                <a:solidFill>
                  <a:srgbClr val="A93F92"/>
                </a:solidFill>
              </a:rPr>
              <a:t> class.</a:t>
            </a:r>
          </a:p>
          <a:p>
            <a:pPr algn="just">
              <a:buNone/>
            </a:pPr>
            <a:endParaRPr lang="en-US" sz="2400" b="1" dirty="0">
              <a:solidFill>
                <a:srgbClr val="A93F92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</a:rPr>
              <a:t>If super class declares its members as private then subclass can not access it.</a:t>
            </a:r>
          </a:p>
          <a:p>
            <a:pPr algn="just">
              <a:buNone/>
            </a:pPr>
            <a:endParaRPr lang="en-US" sz="2400" b="1" u="sng" dirty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u="sng" dirty="0">
                <a:solidFill>
                  <a:schemeClr val="tx1"/>
                </a:solidFill>
              </a:rPr>
              <a:t>Solution: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Whenever a subclass needs to refer to its immediate superclass, it can use </a:t>
            </a:r>
            <a:r>
              <a:rPr lang="en-US" sz="2400" b="1" dirty="0">
                <a:solidFill>
                  <a:srgbClr val="F40CC2"/>
                </a:solidFill>
              </a:rPr>
              <a:t>super </a:t>
            </a:r>
            <a:r>
              <a:rPr lang="en-US" sz="2400" b="1" dirty="0">
                <a:solidFill>
                  <a:srgbClr val="00B050"/>
                </a:solidFill>
              </a:rPr>
              <a:t>keyword. </a:t>
            </a:r>
          </a:p>
          <a:p>
            <a:pPr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None/>
            </a:pPr>
            <a:r>
              <a:rPr lang="en-US" sz="2400" b="1" dirty="0">
                <a:solidFill>
                  <a:srgbClr val="00B0F0"/>
                </a:solidFill>
              </a:rPr>
              <a:t>super has two general forms:</a:t>
            </a:r>
          </a:p>
          <a:p>
            <a:pPr marL="514350" indent="-514350" algn="just">
              <a:buAutoNum type="romanLcParenBoth"/>
            </a:pPr>
            <a:r>
              <a:rPr lang="en-US" sz="2400" b="1" dirty="0">
                <a:solidFill>
                  <a:srgbClr val="7030A0"/>
                </a:solidFill>
              </a:rPr>
              <a:t>To call the superclass’ constructor</a:t>
            </a:r>
          </a:p>
          <a:p>
            <a:pPr marL="514350" indent="-514350" algn="just">
              <a:buAutoNum type="romanLcParenBoth"/>
            </a:pPr>
            <a:r>
              <a:rPr lang="en-US" sz="2400" b="1" dirty="0">
                <a:solidFill>
                  <a:srgbClr val="7030A0"/>
                </a:solidFill>
              </a:rPr>
              <a:t> To access super class member in case of name duplication.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super to Call Superclass Constructors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1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A subclass constructor can call a super class constructor using super as follows:</a:t>
            </a:r>
          </a:p>
          <a:p>
            <a:pPr>
              <a:buNone/>
            </a:pPr>
            <a:r>
              <a:rPr lang="en-US" sz="2400" b="1" dirty="0"/>
              <a:t>			</a:t>
            </a:r>
            <a:r>
              <a:rPr lang="en-US" sz="2400" b="1" dirty="0">
                <a:solidFill>
                  <a:srgbClr val="FF6699"/>
                </a:solidFill>
              </a:rPr>
              <a:t>super(</a:t>
            </a:r>
            <a:r>
              <a:rPr lang="en-US" sz="2400" b="1" i="1" dirty="0" err="1">
                <a:solidFill>
                  <a:srgbClr val="FF6699"/>
                </a:solidFill>
              </a:rPr>
              <a:t>arg</a:t>
            </a:r>
            <a:r>
              <a:rPr lang="en-US" sz="2400" b="1" i="1" dirty="0">
                <a:solidFill>
                  <a:srgbClr val="FF6699"/>
                </a:solidFill>
              </a:rPr>
              <a:t>-list);</a:t>
            </a:r>
          </a:p>
          <a:p>
            <a:pPr>
              <a:buNone/>
            </a:pPr>
            <a:endParaRPr lang="en-US" sz="2400" b="1" i="1" dirty="0">
              <a:solidFill>
                <a:srgbClr val="FF6699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0070C0"/>
                </a:solidFill>
              </a:rPr>
              <a:t>Here, </a:t>
            </a:r>
            <a:r>
              <a:rPr lang="en-US" sz="2400" b="1" i="1" dirty="0" err="1">
                <a:solidFill>
                  <a:srgbClr val="0070C0"/>
                </a:solidFill>
              </a:rPr>
              <a:t>arg</a:t>
            </a:r>
            <a:r>
              <a:rPr lang="en-US" sz="2400" b="1" i="1" dirty="0">
                <a:solidFill>
                  <a:srgbClr val="0070C0"/>
                </a:solidFill>
              </a:rPr>
              <a:t>-list specifies any arguments needed by the constructor in the superclass. </a:t>
            </a:r>
          </a:p>
          <a:p>
            <a:pPr>
              <a:buNone/>
            </a:pPr>
            <a:endParaRPr lang="en-US" sz="2400" b="1" i="1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sz="2400" b="1" i="1" dirty="0">
                <a:solidFill>
                  <a:srgbClr val="C00000"/>
                </a:solidFill>
              </a:rPr>
              <a:t>super( ) </a:t>
            </a:r>
            <a:r>
              <a:rPr lang="en-US" sz="2400" b="1" dirty="0">
                <a:solidFill>
                  <a:srgbClr val="C00000"/>
                </a:solidFill>
              </a:rPr>
              <a:t>must always be the first statement executed inside a subclass’ constructor</a:t>
            </a:r>
            <a:r>
              <a:rPr lang="en-US" sz="2400" b="1" dirty="0"/>
              <a:t>.</a:t>
            </a: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super to Call Superclass Constructors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1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40CC2"/>
                </a:solidFill>
              </a:rPr>
              <a:t>improved version of the </a:t>
            </a:r>
            <a:r>
              <a:rPr lang="en-US" sz="2400" b="1" dirty="0" err="1">
                <a:solidFill>
                  <a:srgbClr val="F40CC2"/>
                </a:solidFill>
              </a:rPr>
              <a:t>BoxWeight</a:t>
            </a:r>
            <a:r>
              <a:rPr lang="en-US" sz="2400" b="1" dirty="0">
                <a:solidFill>
                  <a:srgbClr val="F40CC2"/>
                </a:solidFill>
              </a:rPr>
              <a:t> class:</a:t>
            </a: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class </a:t>
            </a:r>
            <a:r>
              <a:rPr lang="en-US" sz="2400" b="1" dirty="0" err="1">
                <a:solidFill>
                  <a:srgbClr val="7030A0"/>
                </a:solidFill>
              </a:rPr>
              <a:t>BoxWeight</a:t>
            </a:r>
            <a:r>
              <a:rPr lang="en-US" sz="2400" b="1" dirty="0">
                <a:solidFill>
                  <a:srgbClr val="7030A0"/>
                </a:solidFill>
              </a:rPr>
              <a:t> extends Box {</a:t>
            </a: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double weight; </a:t>
            </a:r>
          </a:p>
          <a:p>
            <a:pPr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BoxWeight</a:t>
            </a:r>
            <a:r>
              <a:rPr lang="en-US" sz="2400" b="1" dirty="0">
                <a:solidFill>
                  <a:srgbClr val="7030A0"/>
                </a:solidFill>
              </a:rPr>
              <a:t>(double w, double h, double d, double m) </a:t>
            </a: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{</a:t>
            </a:r>
          </a:p>
          <a:p>
            <a:pPr>
              <a:buNone/>
            </a:pPr>
            <a:r>
              <a:rPr lang="en-US" sz="2400" b="1" dirty="0">
                <a:solidFill>
                  <a:srgbClr val="12BE6C"/>
                </a:solidFill>
              </a:rPr>
              <a:t>super(w, h, d); </a:t>
            </a:r>
            <a:r>
              <a:rPr lang="en-US" sz="2400" b="1" dirty="0">
                <a:solidFill>
                  <a:srgbClr val="7030A0"/>
                </a:solidFill>
              </a:rPr>
              <a:t>// call superclass constructor</a:t>
            </a: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weight = m;</a:t>
            </a: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} </a:t>
            </a: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01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To access Superclass Member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617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Second use of super is to access the member of super class in subclass. </a:t>
            </a:r>
            <a:endParaRPr lang="en-US" sz="24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IN" sz="2400" dirty="0"/>
              <a:t>			</a:t>
            </a:r>
          </a:p>
          <a:p>
            <a:pPr>
              <a:buNone/>
            </a:pPr>
            <a:r>
              <a:rPr lang="en-IN" sz="2400" b="1" dirty="0">
                <a:solidFill>
                  <a:srgbClr val="FF0066"/>
                </a:solidFill>
              </a:rPr>
              <a:t>			</a:t>
            </a:r>
            <a:r>
              <a:rPr lang="en-IN" sz="2400" b="1" dirty="0" err="1">
                <a:solidFill>
                  <a:srgbClr val="FF0066"/>
                </a:solidFill>
              </a:rPr>
              <a:t>super.</a:t>
            </a:r>
            <a:r>
              <a:rPr lang="en-IN" sz="2400" b="1" i="1" dirty="0" err="1">
                <a:solidFill>
                  <a:srgbClr val="FF0066"/>
                </a:solidFill>
              </a:rPr>
              <a:t>member</a:t>
            </a:r>
            <a:endParaRPr lang="en-IN" sz="2400" b="1" i="1" dirty="0">
              <a:solidFill>
                <a:srgbClr val="FF0066"/>
              </a:solidFill>
            </a:endParaRPr>
          </a:p>
          <a:p>
            <a:pPr>
              <a:buNone/>
            </a:pPr>
            <a:endParaRPr lang="en-IN" sz="2400" b="1" i="1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rgbClr val="7030A0"/>
                </a:solidFill>
              </a:rPr>
              <a:t>	Here, </a:t>
            </a:r>
            <a:r>
              <a:rPr lang="en-US" sz="2400" b="1" i="1" dirty="0">
                <a:solidFill>
                  <a:srgbClr val="7030A0"/>
                </a:solidFill>
              </a:rPr>
              <a:t>member </a:t>
            </a:r>
            <a:r>
              <a:rPr lang="en-US" sz="2400" b="1" dirty="0">
                <a:solidFill>
                  <a:srgbClr val="7030A0"/>
                </a:solidFill>
              </a:rPr>
              <a:t>can be either a method or an instance 	variable.</a:t>
            </a:r>
          </a:p>
        </p:txBody>
      </p:sp>
    </p:spTree>
    <p:extLst>
      <p:ext uri="{BB962C8B-B14F-4D97-AF65-F5344CB8AC3E}">
        <p14:creationId xmlns:p14="http://schemas.microsoft.com/office/powerpoint/2010/main" val="225379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To access Superclass Member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3C23-B9DC-4FFE-AE46-424619B0F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4" r="37500" b="4509"/>
          <a:stretch/>
        </p:blipFill>
        <p:spPr>
          <a:xfrm>
            <a:off x="381000" y="6096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2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To access Superclass Member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D630A-89B4-4A2C-AEF8-A923BD99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 b="46955"/>
          <a:stretch/>
        </p:blipFill>
        <p:spPr>
          <a:xfrm>
            <a:off x="685800" y="800296"/>
            <a:ext cx="7696200" cy="33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5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To access Superclass Member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D630A-89B4-4A2C-AEF8-A923BD999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 b="46955"/>
          <a:stretch/>
        </p:blipFill>
        <p:spPr>
          <a:xfrm>
            <a:off x="685800" y="800296"/>
            <a:ext cx="7696200" cy="33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7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Hierarchical Inheritance</a:t>
            </a:r>
          </a:p>
        </p:txBody>
      </p:sp>
    </p:spTree>
    <p:extLst>
      <p:ext uri="{BB962C8B-B14F-4D97-AF65-F5344CB8AC3E}">
        <p14:creationId xmlns:p14="http://schemas.microsoft.com/office/powerpoint/2010/main" val="203311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Hierarchical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One class is being inherited by more than one class. (a parent is having more than one child)</a:t>
            </a: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9CA023-C7F3-4C92-97A1-F9F98D8FE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6668" t="25000" r="27499" b="47500"/>
          <a:stretch/>
        </p:blipFill>
        <p:spPr>
          <a:xfrm>
            <a:off x="2209800" y="2362200"/>
            <a:ext cx="4495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1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073100" y="63900"/>
            <a:ext cx="4946700" cy="62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>
                <a:solidFill>
                  <a:srgbClr val="002060"/>
                </a:solidFill>
              </a:rPr>
              <a:t>Learning Outcomes</a:t>
            </a: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457200" y="1295400"/>
            <a:ext cx="8382000" cy="373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Students will be able to: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>
                <a:solidFill>
                  <a:srgbClr val="F40CC2"/>
                </a:solidFill>
              </a:rPr>
              <a:t>Design and Develop Inheritance related real world problems.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Execute programs related to runtime polymorphism.</a:t>
            </a:r>
          </a:p>
          <a:p>
            <a:pPr marL="231775" lvl="2" indent="-231775" algn="just"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Use interface to achieve multiple inheritance.</a:t>
            </a:r>
          </a:p>
          <a:p>
            <a:pPr marL="231775" lvl="2" indent="-231775" algn="just">
              <a:buNone/>
            </a:pPr>
            <a:r>
              <a:rPr lang="en-US" sz="2800" b="1" dirty="0">
                <a:solidFill>
                  <a:schemeClr val="accent6"/>
                </a:solidFill>
              </a:rPr>
              <a:t> </a:t>
            </a:r>
          </a:p>
          <a:p>
            <a:pPr marL="231775" lvl="2" indent="-231775" algn="just">
              <a:buFont typeface="Arial" pitchFamily="34" charset="0"/>
              <a:buChar char="•"/>
            </a:pPr>
            <a:endParaRPr lang="en-US" sz="2800" b="1" dirty="0">
              <a:solidFill>
                <a:schemeClr val="accent6"/>
              </a:solidFill>
            </a:endParaRPr>
          </a:p>
          <a:p>
            <a:pPr marL="231775" lvl="2" indent="-231775" algn="just">
              <a:buNone/>
            </a:pPr>
            <a:endParaRPr lang="en-US" sz="2800" b="1" dirty="0">
              <a:solidFill>
                <a:schemeClr val="accent6"/>
              </a:solidFill>
            </a:endParaRPr>
          </a:p>
        </p:txBody>
      </p:sp>
      <p:grpSp>
        <p:nvGrpSpPr>
          <p:cNvPr id="8" name="Shape 314"/>
          <p:cNvGrpSpPr/>
          <p:nvPr/>
        </p:nvGrpSpPr>
        <p:grpSpPr>
          <a:xfrm>
            <a:off x="7806293" y="228600"/>
            <a:ext cx="1032907" cy="990600"/>
            <a:chOff x="584925" y="238125"/>
            <a:chExt cx="415200" cy="525100"/>
          </a:xfrm>
        </p:grpSpPr>
        <p:sp>
          <p:nvSpPr>
            <p:cNvPr id="9" name="Shape 31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1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2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Hierarchical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Example/Exercise</a:t>
            </a: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F6C13E-5187-4B6B-AA49-67A32B744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001" b="63750"/>
          <a:stretch/>
        </p:blipFill>
        <p:spPr>
          <a:xfrm>
            <a:off x="1676400" y="1828800"/>
            <a:ext cx="5181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Multilevel Inheritance</a:t>
            </a:r>
          </a:p>
        </p:txBody>
      </p:sp>
    </p:spTree>
    <p:extLst>
      <p:ext uri="{BB962C8B-B14F-4D97-AF65-F5344CB8AC3E}">
        <p14:creationId xmlns:p14="http://schemas.microsoft.com/office/powerpoint/2010/main" val="1135132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Multilevel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One class is being inherited by other class which in turn is being inherited by another class</a:t>
            </a:r>
            <a:r>
              <a:rPr lang="en-US" sz="2400" b="1" dirty="0">
                <a:solidFill>
                  <a:srgbClr val="00B05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Grand Father -&gt; Father -&gt; Grandson hierarchy</a:t>
            </a:r>
          </a:p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C6940-F035-4A51-B067-D88DFB20E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8" t="6459" r="47675" b="41689"/>
          <a:stretch/>
        </p:blipFill>
        <p:spPr>
          <a:xfrm>
            <a:off x="1981200" y="3048000"/>
            <a:ext cx="4038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Multilevel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None/>
            </a:pPr>
            <a:r>
              <a:rPr lang="en-US" sz="2400" b="1" dirty="0">
                <a:solidFill>
                  <a:srgbClr val="FF0066"/>
                </a:solidFill>
              </a:rPr>
              <a:t>Example/ Exercise:</a:t>
            </a:r>
          </a:p>
          <a:p>
            <a:pPr algn="just"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Consider the hierarchy of Box-&gt;</a:t>
            </a:r>
            <a:r>
              <a:rPr lang="en-US" sz="2400" b="1" dirty="0" err="1">
                <a:solidFill>
                  <a:srgbClr val="0070C0"/>
                </a:solidFill>
              </a:rPr>
              <a:t>BoxWeight</a:t>
            </a:r>
            <a:r>
              <a:rPr lang="en-US" sz="2400" b="1" dirty="0">
                <a:solidFill>
                  <a:srgbClr val="0070C0"/>
                </a:solidFill>
              </a:rPr>
              <a:t> inheritance. A class Shipment is inheriting class </a:t>
            </a:r>
            <a:r>
              <a:rPr lang="en-US" sz="2400" b="1" dirty="0" err="1">
                <a:solidFill>
                  <a:srgbClr val="0070C0"/>
                </a:solidFill>
              </a:rPr>
              <a:t>BoxWeight</a:t>
            </a:r>
            <a:r>
              <a:rPr lang="en-US" sz="2400" b="1" dirty="0">
                <a:solidFill>
                  <a:srgbClr val="0070C0"/>
                </a:solidFill>
              </a:rPr>
              <a:t> and having cost as a data member. 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	Write a Java application to test the functionality of given classes.</a:t>
            </a:r>
            <a:endParaRPr lang="en-US" sz="2400" b="1" dirty="0">
              <a:solidFill>
                <a:srgbClr val="F40CC2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Multilevel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None/>
            </a:pPr>
            <a:r>
              <a:rPr lang="en-US" sz="2400" b="1" dirty="0">
                <a:solidFill>
                  <a:srgbClr val="FF0066"/>
                </a:solidFill>
              </a:rPr>
              <a:t>Calling Constructors: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29E51-C9FB-4E74-BD1A-91402057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85" r="49167" b="4510"/>
          <a:stretch/>
        </p:blipFill>
        <p:spPr>
          <a:xfrm>
            <a:off x="457200" y="1143000"/>
            <a:ext cx="7924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Multilevel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>
            <a:extLst>
              <a:ext uri="{FF2B5EF4-FFF2-40B4-BE49-F238E27FC236}">
                <a16:creationId xmlns:a16="http://schemas.microsoft.com/office/drawing/2014/main" id="{DD7E15EF-960B-4D67-BD11-8EAFC798BE9F}"/>
              </a:ext>
            </a:extLst>
          </p:cNvPr>
          <p:cNvSpPr txBox="1">
            <a:spLocks/>
          </p:cNvSpPr>
          <p:nvPr/>
        </p:nvSpPr>
        <p:spPr>
          <a:xfrm>
            <a:off x="0" y="381000"/>
            <a:ext cx="91440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Shape 267">
            <a:extLst>
              <a:ext uri="{FF2B5EF4-FFF2-40B4-BE49-F238E27FC236}">
                <a16:creationId xmlns:a16="http://schemas.microsoft.com/office/drawing/2014/main" id="{B65A1D8F-9BC6-4125-8621-1D58BFA838C5}"/>
              </a:ext>
            </a:extLst>
          </p:cNvPr>
          <p:cNvSpPr txBox="1">
            <a:spLocks/>
          </p:cNvSpPr>
          <p:nvPr/>
        </p:nvSpPr>
        <p:spPr>
          <a:xfrm>
            <a:off x="0" y="5334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>
              <a:buNone/>
            </a:pPr>
            <a:r>
              <a:rPr lang="en-US" sz="2400" b="1" dirty="0">
                <a:solidFill>
                  <a:srgbClr val="FF0066"/>
                </a:solidFill>
              </a:rPr>
              <a:t>Calling Constructors: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E341D-092E-4209-A16E-20374401B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705" b="57377"/>
          <a:stretch/>
        </p:blipFill>
        <p:spPr>
          <a:xfrm>
            <a:off x="762000" y="1181100"/>
            <a:ext cx="7391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Polymorphism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Method Overriding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320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In a class hierarchy, </a:t>
            </a:r>
            <a:r>
              <a:rPr lang="en-US" sz="2400" b="1" dirty="0">
                <a:solidFill>
                  <a:srgbClr val="F40CC2"/>
                </a:solidFill>
              </a:rPr>
              <a:t>when a method in a subclass has the same name and type signature as a method in its superclass</a:t>
            </a:r>
            <a:r>
              <a:rPr lang="en-US" sz="2400" b="1" dirty="0">
                <a:solidFill>
                  <a:srgbClr val="00B050"/>
                </a:solidFill>
              </a:rPr>
              <a:t>, then the method in the subclass is said </a:t>
            </a:r>
            <a:r>
              <a:rPr lang="en-US" sz="2400" b="1" dirty="0">
                <a:solidFill>
                  <a:srgbClr val="7030A0"/>
                </a:solidFill>
              </a:rPr>
              <a:t>to </a:t>
            </a:r>
            <a:r>
              <a:rPr lang="en-US" sz="2400" b="1" i="1" dirty="0">
                <a:solidFill>
                  <a:srgbClr val="7030A0"/>
                </a:solidFill>
              </a:rPr>
              <a:t>override the method in </a:t>
            </a:r>
            <a:r>
              <a:rPr lang="en-US" sz="2400" b="1" dirty="0">
                <a:solidFill>
                  <a:srgbClr val="7030A0"/>
                </a:solidFill>
              </a:rPr>
              <a:t>the superclass.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 When an overridden method is called from within its subclass, it will always refer to the version of subclass. </a:t>
            </a:r>
            <a:r>
              <a:rPr lang="en-US" sz="2400" b="1" dirty="0">
                <a:solidFill>
                  <a:srgbClr val="00B0F0"/>
                </a:solidFill>
              </a:rPr>
              <a:t>The version of the method defined by the superclass will be hidden.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Method Overriding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0989" r="47877" b="15384"/>
          <a:stretch>
            <a:fillRect/>
          </a:stretch>
        </p:blipFill>
        <p:spPr bwMode="auto">
          <a:xfrm>
            <a:off x="228600" y="457200"/>
            <a:ext cx="8686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Method Overriding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0989" r="50805" b="40659"/>
          <a:stretch>
            <a:fillRect/>
          </a:stretch>
        </p:blipFill>
        <p:spPr bwMode="auto">
          <a:xfrm>
            <a:off x="304800" y="381000"/>
            <a:ext cx="8382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657600"/>
            <a:ext cx="9144000" cy="99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	Output: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C00000"/>
                </a:solidFill>
              </a:rPr>
              <a:t>	k: 3</a:t>
            </a:r>
          </a:p>
          <a:p>
            <a:pPr algn="just">
              <a:buNone/>
            </a:pP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Inheritance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Method Overriding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If you wish to access the superclass version of an overridden method, you can do it by  super</a:t>
            </a:r>
          </a:p>
          <a:p>
            <a:pPr algn="just">
              <a:buNone/>
            </a:pPr>
            <a:r>
              <a:rPr lang="en-US" sz="2400" b="1" dirty="0"/>
              <a:t> Example</a:t>
            </a:r>
            <a:r>
              <a:rPr lang="en-US" sz="2400" b="1" dirty="0">
                <a:solidFill>
                  <a:srgbClr val="F40CC2"/>
                </a:solidFill>
              </a:rPr>
              <a:t>: in this version of B, the superclass version of show( ) is invoked within the subclass’ version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4100" t="38462" r="57247" b="14286"/>
          <a:stretch>
            <a:fillRect/>
          </a:stretch>
        </p:blipFill>
        <p:spPr bwMode="auto">
          <a:xfrm>
            <a:off x="304800" y="2133600"/>
            <a:ext cx="8001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228600" y="5334000"/>
            <a:ext cx="8001000" cy="99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	Output: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C00000"/>
                </a:solidFill>
              </a:rPr>
              <a:t>	</a:t>
            </a:r>
            <a:r>
              <a:rPr lang="en-US" sz="2400" b="1" dirty="0" err="1">
                <a:solidFill>
                  <a:srgbClr val="C00000"/>
                </a:solidFill>
              </a:rPr>
              <a:t>i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and j: 1 2	</a:t>
            </a:r>
          </a:p>
          <a:p>
            <a:pPr algn="just">
              <a:buNone/>
            </a:pPr>
            <a:r>
              <a:rPr lang="en-US" sz="2400" b="1" dirty="0">
                <a:solidFill>
                  <a:srgbClr val="C00000"/>
                </a:solidFill>
              </a:rPr>
              <a:t>	k: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0070C0"/>
                </a:solidFill>
              </a:rPr>
              <a:t> Method overriding occurs </a:t>
            </a:r>
            <a:r>
              <a:rPr lang="en-US" sz="2800" b="1" i="1" dirty="0">
                <a:solidFill>
                  <a:srgbClr val="0070C0"/>
                </a:solidFill>
              </a:rPr>
              <a:t>only when the names and the type signatures of the two </a:t>
            </a:r>
            <a:r>
              <a:rPr lang="en-US" sz="2800" b="1" dirty="0">
                <a:solidFill>
                  <a:srgbClr val="0070C0"/>
                </a:solidFill>
              </a:rPr>
              <a:t>methods are identical</a:t>
            </a:r>
            <a:r>
              <a:rPr lang="en-US" sz="2800" b="1" dirty="0">
                <a:solidFill>
                  <a:srgbClr val="C5053C"/>
                </a:solidFill>
              </a:rPr>
              <a:t>. If they are not, then the two methods are simply overloaded</a:t>
            </a:r>
            <a:r>
              <a:rPr lang="en-US" sz="2800" b="1" dirty="0"/>
              <a:t>.</a:t>
            </a:r>
            <a:endParaRPr lang="en-US" sz="2600" b="1" dirty="0">
              <a:solidFill>
                <a:srgbClr val="C5053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Method Overloading in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0989" r="42020" b="39560"/>
          <a:stretch>
            <a:fillRect/>
          </a:stretch>
        </p:blipFill>
        <p:spPr bwMode="auto">
          <a:xfrm>
            <a:off x="533400" y="838200"/>
            <a:ext cx="8077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Method Overloading in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10989" r="35578" b="7692"/>
          <a:stretch>
            <a:fillRect/>
          </a:stretch>
        </p:blipFill>
        <p:spPr bwMode="auto">
          <a:xfrm>
            <a:off x="228600" y="533400"/>
            <a:ext cx="8686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76200" y="3810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F40CC2"/>
                </a:solidFill>
              </a:rPr>
              <a:t>A reference variable of a superclass can be assigned a reference to any subclass derived from that superclass</a:t>
            </a:r>
            <a:r>
              <a:rPr lang="en-US" sz="2800" b="1" dirty="0">
                <a:solidFill>
                  <a:srgbClr val="7030A0"/>
                </a:solidFill>
              </a:rPr>
              <a:t>(A super class reference variable can refer a subclass object)</a:t>
            </a:r>
          </a:p>
          <a:p>
            <a:pPr algn="just"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algn="just">
              <a:buNone/>
            </a:pPr>
            <a:endParaRPr lang="en-US" sz="2800" b="1" dirty="0">
              <a:solidFill>
                <a:srgbClr val="7030A0"/>
              </a:solidFill>
            </a:endParaRP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 dirty="0">
                <a:solidFill>
                  <a:srgbClr val="0070C0"/>
                </a:solidFill>
              </a:rPr>
              <a:t>Box b;</a:t>
            </a: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 dirty="0" err="1">
                <a:solidFill>
                  <a:srgbClr val="C00000"/>
                </a:solidFill>
              </a:rPr>
              <a:t>BoxWeight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bw</a:t>
            </a:r>
            <a:r>
              <a:rPr lang="en-US" sz="2400" b="1" dirty="0">
                <a:solidFill>
                  <a:srgbClr val="C00000"/>
                </a:solidFill>
              </a:rPr>
              <a:t> =new </a:t>
            </a:r>
            <a:r>
              <a:rPr lang="en-US" sz="2400" b="1" dirty="0" err="1">
                <a:solidFill>
                  <a:srgbClr val="C00000"/>
                </a:solidFill>
              </a:rPr>
              <a:t>BoxWeight</a:t>
            </a:r>
            <a:r>
              <a:rPr lang="en-US" sz="2400" b="1" dirty="0">
                <a:solidFill>
                  <a:srgbClr val="C00000"/>
                </a:solidFill>
              </a:rPr>
              <a:t>(2.0f, 3.5f, 4.5f, 10f);</a:t>
            </a: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 dirty="0">
                <a:solidFill>
                  <a:srgbClr val="00B050"/>
                </a:solidFill>
              </a:rPr>
              <a:t>b = </a:t>
            </a:r>
            <a:r>
              <a:rPr lang="en-US" sz="2400" b="1" dirty="0" err="1">
                <a:solidFill>
                  <a:srgbClr val="00B050"/>
                </a:solidFill>
              </a:rPr>
              <a:t>bw</a:t>
            </a:r>
            <a:r>
              <a:rPr lang="en-US" sz="2400" b="1" dirty="0">
                <a:solidFill>
                  <a:srgbClr val="00B050"/>
                </a:solidFill>
              </a:rPr>
              <a:t>;</a:t>
            </a:r>
          </a:p>
          <a:p>
            <a:pPr indent="749300" algn="just">
              <a:buNone/>
              <a:tabLst>
                <a:tab pos="749300" algn="l"/>
              </a:tabLst>
            </a:pPr>
            <a:r>
              <a:rPr lang="en-US" sz="2400" b="1" dirty="0" err="1">
                <a:solidFill>
                  <a:srgbClr val="002060"/>
                </a:solidFill>
              </a:rPr>
              <a:t>b.volume</a:t>
            </a:r>
            <a:r>
              <a:rPr lang="en-US" sz="2400" b="1" dirty="0">
                <a:solidFill>
                  <a:srgbClr val="002060"/>
                </a:solidFill>
              </a:rPr>
              <a:t>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If a super class reference, refers a subclass object it can access only those qualities which a subclass has inherited. </a:t>
            </a:r>
          </a:p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 dirty="0">
                <a:solidFill>
                  <a:srgbClr val="FF0000"/>
                </a:solidFill>
              </a:rPr>
              <a:t>It can not access unique qualities of a sub class.</a:t>
            </a:r>
            <a:endParaRPr lang="en-US" sz="2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38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Dynamic Method Dispatch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Method overriding forms the basis for one of Java’s most powerful concepts:</a:t>
            </a:r>
            <a:r>
              <a:rPr lang="en-US" sz="2400" b="1" dirty="0"/>
              <a:t> </a:t>
            </a:r>
            <a:r>
              <a:rPr lang="en-US" sz="2400" b="1" i="1" dirty="0">
                <a:solidFill>
                  <a:srgbClr val="F40CC2"/>
                </a:solidFill>
              </a:rPr>
              <a:t>dynamic method dispatch</a:t>
            </a:r>
          </a:p>
          <a:p>
            <a:pPr algn="just">
              <a:buNone/>
            </a:pPr>
            <a:endParaRPr lang="en-US" sz="2400" b="1" i="1" dirty="0"/>
          </a:p>
          <a:p>
            <a:pPr algn="just">
              <a:buFont typeface="Wingdings" pitchFamily="2" charset="2"/>
              <a:buChar char="ü"/>
            </a:pPr>
            <a:r>
              <a:rPr lang="en-US" sz="2400" b="1" i="1" dirty="0">
                <a:solidFill>
                  <a:srgbClr val="0070C0"/>
                </a:solidFill>
              </a:rPr>
              <a:t>Dynamic method dispatch is </a:t>
            </a:r>
            <a:r>
              <a:rPr lang="en-US" sz="2400" b="1" dirty="0">
                <a:solidFill>
                  <a:srgbClr val="0070C0"/>
                </a:solidFill>
              </a:rPr>
              <a:t>the mechanism by which </a:t>
            </a:r>
            <a:r>
              <a:rPr lang="en-US" sz="2400" b="1" dirty="0">
                <a:solidFill>
                  <a:srgbClr val="C00000"/>
                </a:solidFill>
              </a:rPr>
              <a:t>a call to an overridden method is resolved at run time, rather than compile time</a:t>
            </a:r>
          </a:p>
          <a:p>
            <a:pPr algn="just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Java uses </a:t>
            </a:r>
            <a:r>
              <a:rPr lang="en-US" sz="2400" b="1" dirty="0">
                <a:solidFill>
                  <a:srgbClr val="C00000"/>
                </a:solidFill>
              </a:rPr>
              <a:t>“A super class reference variable can refer  a subclass object” </a:t>
            </a:r>
            <a:r>
              <a:rPr lang="en-US" sz="2400" b="1" dirty="0">
                <a:solidFill>
                  <a:srgbClr val="0070C0"/>
                </a:solidFill>
              </a:rPr>
              <a:t>principle to resolve calls to overridden methods at run time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Dynamic Method Dispatch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7620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When an overridden method is called through a superclass reference, </a:t>
            </a:r>
            <a:r>
              <a:rPr lang="en-US" sz="2400" b="1" dirty="0">
                <a:solidFill>
                  <a:srgbClr val="00B0F0"/>
                </a:solidFill>
              </a:rPr>
              <a:t>Java determines which version of that method to execute</a:t>
            </a:r>
            <a:r>
              <a:rPr lang="en-US" sz="2400" b="1" dirty="0">
                <a:solidFill>
                  <a:srgbClr val="00B050"/>
                </a:solidFill>
              </a:rPr>
              <a:t> based upon the </a:t>
            </a:r>
            <a:r>
              <a:rPr lang="en-US" sz="2400" b="1" dirty="0">
                <a:solidFill>
                  <a:srgbClr val="FFC000"/>
                </a:solidFill>
              </a:rPr>
              <a:t>type of the object being referred to at the time the call occurs</a:t>
            </a:r>
            <a:r>
              <a:rPr lang="en-US" sz="2400" b="1" dirty="0"/>
              <a:t>. </a:t>
            </a:r>
            <a:r>
              <a:rPr lang="en-US" sz="2400" b="1" dirty="0">
                <a:solidFill>
                  <a:srgbClr val="F40CC2"/>
                </a:solidFill>
              </a:rPr>
              <a:t>Thus, this determination is made at run time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In other words, </a:t>
            </a:r>
            <a:r>
              <a:rPr lang="en-US" sz="2400" b="1" i="1" dirty="0">
                <a:solidFill>
                  <a:srgbClr val="C00000"/>
                </a:solidFill>
              </a:rPr>
              <a:t>it is the type of the object being referred to </a:t>
            </a:r>
            <a:r>
              <a:rPr lang="en-US" sz="2400" b="1" i="1" dirty="0">
                <a:solidFill>
                  <a:srgbClr val="7030A0"/>
                </a:solidFill>
              </a:rPr>
              <a:t>(</a:t>
            </a:r>
            <a:r>
              <a:rPr lang="en-US" sz="2400" b="1" i="1" dirty="0">
                <a:solidFill>
                  <a:srgbClr val="FF0000"/>
                </a:solidFill>
              </a:rPr>
              <a:t>not the type of the </a:t>
            </a:r>
            <a:r>
              <a:rPr lang="en-US" sz="2400" b="1" dirty="0">
                <a:solidFill>
                  <a:srgbClr val="FF0000"/>
                </a:solidFill>
              </a:rPr>
              <a:t>reference variable</a:t>
            </a:r>
            <a:r>
              <a:rPr lang="en-US" sz="2400" b="1" dirty="0">
                <a:solidFill>
                  <a:srgbClr val="7030A0"/>
                </a:solidFill>
              </a:rPr>
              <a:t>) that determines which version of an overridden method will be executed.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Dynamic Method Dispatch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53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Example: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t="10989" r="40849" b="7692"/>
          <a:stretch>
            <a:fillRect/>
          </a:stretch>
        </p:blipFill>
        <p:spPr bwMode="auto">
          <a:xfrm>
            <a:off x="0" y="9144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Dynamic Method Dispatch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t="9890" r="45534" b="25275"/>
          <a:stretch>
            <a:fillRect/>
          </a:stretch>
        </p:blipFill>
        <p:spPr bwMode="auto">
          <a:xfrm>
            <a:off x="76200" y="515257"/>
            <a:ext cx="891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Inheritance Definition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388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A class inherits qualities from its parent and it is also having its own qualities.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Using inheritance, we can create a general class that defines traits (characteristics/attributes) common to a set of related items. </a:t>
            </a: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0066"/>
                </a:solidFill>
              </a:rPr>
              <a:t>This class can then be inherited by other, more specific classes, each adding those things that are unique to it. </a:t>
            </a:r>
          </a:p>
          <a:p>
            <a:pPr algn="just">
              <a:buNone/>
            </a:pPr>
            <a:endParaRPr lang="en-US" sz="2400" b="1" dirty="0">
              <a:solidFill>
                <a:srgbClr val="FF0066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F0"/>
                </a:solidFill>
              </a:rPr>
              <a:t>In the terminology of Java</a:t>
            </a:r>
            <a:r>
              <a:rPr lang="en-US" sz="2400" b="1" dirty="0">
                <a:solidFill>
                  <a:srgbClr val="C5053C"/>
                </a:solidFill>
              </a:rPr>
              <a:t>, a class that is inherited is called a </a:t>
            </a:r>
            <a:r>
              <a:rPr lang="en-US" sz="2400" b="1" i="1" dirty="0">
                <a:solidFill>
                  <a:srgbClr val="FFC000"/>
                </a:solidFill>
              </a:rPr>
              <a:t>superclass</a:t>
            </a:r>
            <a:r>
              <a:rPr lang="en-US" sz="2400" b="1" i="1" dirty="0">
                <a:solidFill>
                  <a:srgbClr val="C5053C"/>
                </a:solidFill>
              </a:rPr>
              <a:t>. The class that does the inheriting is </a:t>
            </a:r>
            <a:r>
              <a:rPr lang="en-US" sz="2400" b="1" dirty="0">
                <a:solidFill>
                  <a:srgbClr val="C5053C"/>
                </a:solidFill>
              </a:rPr>
              <a:t>called a </a:t>
            </a:r>
            <a:r>
              <a:rPr lang="en-US" sz="2400" b="1" i="1" dirty="0">
                <a:solidFill>
                  <a:srgbClr val="FFC000"/>
                </a:solidFill>
              </a:rPr>
              <a:t>subclass.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Dynamic Method Dispatch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95400"/>
            <a:ext cx="822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Applications of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It allows a general class to specify methods that will be common to all of its derivatives, while allowing subclasses to define the specific implementation of some or all of those methods.</a:t>
            </a: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Overridden methods are another way that Java implements the </a:t>
            </a:r>
            <a:r>
              <a:rPr lang="en-US" sz="2400" b="1" dirty="0">
                <a:solidFill>
                  <a:srgbClr val="C00000"/>
                </a:solidFill>
              </a:rPr>
              <a:t>“one interface, multiple methods” </a:t>
            </a:r>
            <a:r>
              <a:rPr lang="en-US" sz="2400" b="1" dirty="0">
                <a:solidFill>
                  <a:srgbClr val="F40CC2"/>
                </a:solidFill>
              </a:rPr>
              <a:t>aspect of polymorphism.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superclasses and subclasses form a hierarchy which moves from lesser to greater specialization</a:t>
            </a:r>
            <a:r>
              <a:rPr lang="en-US" sz="2400" b="1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Applications of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762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Dynamic, run-time polymorphism mechanism provides code reuse and robustness.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7030A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The ability of existing code libraries to call methods on instances of new classes without recompilation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Applying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t="10989" r="36164" b="29670"/>
          <a:stretch>
            <a:fillRect/>
          </a:stretch>
        </p:blipFill>
        <p:spPr bwMode="auto">
          <a:xfrm>
            <a:off x="304800" y="685800"/>
            <a:ext cx="8610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Applying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t="15385" r="37921" b="39560"/>
          <a:stretch>
            <a:fillRect/>
          </a:stretch>
        </p:blipFill>
        <p:spPr bwMode="auto">
          <a:xfrm>
            <a:off x="381000" y="914400"/>
            <a:ext cx="8305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Applying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t="18681" r="39678" b="35165"/>
          <a:stretch>
            <a:fillRect/>
          </a:stretch>
        </p:blipFill>
        <p:spPr bwMode="auto">
          <a:xfrm>
            <a:off x="152400" y="838200"/>
            <a:ext cx="8763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Applying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t="24176" r="40849" b="12088"/>
          <a:stretch>
            <a:fillRect/>
          </a:stretch>
        </p:blipFill>
        <p:spPr bwMode="auto">
          <a:xfrm>
            <a:off x="381000" y="8382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Applying Runtime Polymorphism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8382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Abstract Method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Sometimes a superclass declares the structure of a given abstraction without providing a complete implementation of every method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(superclass only defines a generalized form leaving details to be filled by subclass)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FF6699"/>
                </a:solidFill>
              </a:rPr>
              <a:t>Such a class determines the nature of the methods that the subclasses must implement.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Java’s solution to this problem is the</a:t>
            </a:r>
            <a:r>
              <a:rPr lang="en-US" sz="2400" b="1" dirty="0"/>
              <a:t> </a:t>
            </a:r>
            <a:r>
              <a:rPr lang="en-US" sz="2400" b="1" i="1" dirty="0">
                <a:solidFill>
                  <a:srgbClr val="F40CC2"/>
                </a:solidFill>
              </a:rPr>
              <a:t>abstract method</a:t>
            </a:r>
            <a:endParaRPr lang="en-US" sz="2400" b="1" dirty="0">
              <a:solidFill>
                <a:srgbClr val="F40CC2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Such methods are preceded with abstract keyword as shown below:</a:t>
            </a:r>
          </a:p>
          <a:p>
            <a:pPr lvl="1" algn="just">
              <a:buNone/>
            </a:pPr>
            <a:r>
              <a:rPr lang="en-US" b="1" dirty="0"/>
              <a:t>                                   </a:t>
            </a:r>
            <a:r>
              <a:rPr lang="en-US" b="1" dirty="0">
                <a:solidFill>
                  <a:srgbClr val="7030A0"/>
                </a:solidFill>
              </a:rPr>
              <a:t>abstract </a:t>
            </a:r>
            <a:r>
              <a:rPr lang="en-US" b="1" i="1" dirty="0">
                <a:solidFill>
                  <a:srgbClr val="7030A0"/>
                </a:solidFill>
              </a:rPr>
              <a:t>type name</a:t>
            </a:r>
            <a:r>
              <a:rPr lang="en-US" b="1" dirty="0">
                <a:solidFill>
                  <a:srgbClr val="7030A0"/>
                </a:solidFill>
              </a:rPr>
              <a:t>(</a:t>
            </a:r>
            <a:r>
              <a:rPr lang="en-US" b="1" i="1" dirty="0">
                <a:solidFill>
                  <a:srgbClr val="7030A0"/>
                </a:solidFill>
              </a:rPr>
              <a:t>parameter-list</a:t>
            </a:r>
            <a:r>
              <a:rPr lang="en-US" b="1" dirty="0">
                <a:solidFill>
                  <a:srgbClr val="7030A0"/>
                </a:solidFill>
              </a:rPr>
              <a:t>);</a:t>
            </a:r>
          </a:p>
          <a:p>
            <a:pPr lvl="1" algn="just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These methods are sometimes referred to as </a:t>
            </a:r>
            <a:r>
              <a:rPr lang="en-US" sz="2400" b="1" i="1" u="sng" dirty="0" err="1">
                <a:solidFill>
                  <a:srgbClr val="0070C0"/>
                </a:solidFill>
              </a:rPr>
              <a:t>subclasser</a:t>
            </a:r>
            <a:r>
              <a:rPr lang="en-US" sz="2400" b="1" i="1" u="sng" dirty="0">
                <a:solidFill>
                  <a:srgbClr val="0070C0"/>
                </a:solidFill>
              </a:rPr>
              <a:t> responsibility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FF0066"/>
                </a:solidFill>
              </a:rPr>
              <a:t>because they have no implementation specified in the superclass. Thus, a subclass must override them.</a:t>
            </a:r>
          </a:p>
        </p:txBody>
      </p:sp>
    </p:spTree>
    <p:extLst>
      <p:ext uri="{BB962C8B-B14F-4D97-AF65-F5344CB8AC3E}">
        <p14:creationId xmlns:p14="http://schemas.microsoft.com/office/powerpoint/2010/main" val="15707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Abstract Class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Any class that contains one or more abstract methods must also be declared abstract.</a:t>
            </a:r>
            <a:r>
              <a:rPr lang="en-US" sz="2400" b="1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To declare a class abstract, you simply use the </a:t>
            </a:r>
            <a:r>
              <a:rPr lang="en-US" sz="2400" b="1" dirty="0">
                <a:solidFill>
                  <a:srgbClr val="FF0066"/>
                </a:solidFill>
              </a:rPr>
              <a:t>abstract</a:t>
            </a:r>
            <a:r>
              <a:rPr lang="en-US" sz="2400" b="1" dirty="0">
                <a:solidFill>
                  <a:srgbClr val="0070C0"/>
                </a:solidFill>
              </a:rPr>
              <a:t> keyword in front of the class keyword at the beginning of the class declaration.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</a:rPr>
              <a:t>There can be no objects of an abstract class. (cannot be directly instantiated with the new operator)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You cannot declare abstract constructors, or abstract static methods.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Any subclass of an abstract class must either implement all of the abstract methods in the superclass, or be declared abstract itself.</a:t>
            </a:r>
          </a:p>
        </p:txBody>
      </p:sp>
    </p:spTree>
    <p:extLst>
      <p:ext uri="{BB962C8B-B14F-4D97-AF65-F5344CB8AC3E}">
        <p14:creationId xmlns:p14="http://schemas.microsoft.com/office/powerpoint/2010/main" val="1002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Lato" charset="0"/>
              <a:buChar char="#"/>
            </a:pP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i="1" dirty="0">
                <a:solidFill>
                  <a:srgbClr val="12BE6C"/>
                </a:solidFill>
              </a:rPr>
              <a:t>A subclass is a specialized version of a superclass. </a:t>
            </a:r>
            <a:r>
              <a:rPr lang="en-US" sz="2800" b="1" i="1" dirty="0">
                <a:solidFill>
                  <a:srgbClr val="F40CC2"/>
                </a:solidFill>
              </a:rPr>
              <a:t>It inherits </a:t>
            </a:r>
            <a:r>
              <a:rPr lang="en-US" sz="2800" b="1" dirty="0">
                <a:solidFill>
                  <a:srgbClr val="F40CC2"/>
                </a:solidFill>
              </a:rPr>
              <a:t>all of the members defined by the superclass and adds its own, unique members.</a:t>
            </a:r>
          </a:p>
          <a:p>
            <a:pPr algn="just">
              <a:buNone/>
            </a:pPr>
            <a:endParaRPr lang="en-US" sz="2600" b="1" dirty="0">
              <a:solidFill>
                <a:srgbClr val="C505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Abstract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930" r="61500" b="4419"/>
          <a:stretch/>
        </p:blipFill>
        <p:spPr>
          <a:xfrm>
            <a:off x="228600" y="533400"/>
            <a:ext cx="8839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Abstract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5350" r="59000" b="20232"/>
          <a:stretch/>
        </p:blipFill>
        <p:spPr>
          <a:xfrm>
            <a:off x="457200" y="990600"/>
            <a:ext cx="8077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36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final keyword</a:t>
            </a:r>
          </a:p>
        </p:txBody>
      </p:sp>
    </p:spTree>
    <p:extLst>
      <p:ext uri="{BB962C8B-B14F-4D97-AF65-F5344CB8AC3E}">
        <p14:creationId xmlns:p14="http://schemas.microsoft.com/office/powerpoint/2010/main" val="3655331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final to prevent variable modification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A field (variable) can be declared as final</a:t>
            </a:r>
            <a:r>
              <a:rPr lang="en-US" sz="2400" b="1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Doing so prevents its contents from being modified, making it, essentially, a constant</a:t>
            </a:r>
            <a:r>
              <a:rPr lang="en-US" sz="2400" b="1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/>
              <a:t>We can initialize it in two ways: </a:t>
            </a:r>
          </a:p>
          <a:p>
            <a:pPr marL="457200" indent="231775" algn="just">
              <a:buFont typeface="+mj-lt"/>
              <a:buAutoNum type="arabicPeriod"/>
            </a:pPr>
            <a:r>
              <a:rPr lang="en-US" sz="2400" b="1" dirty="0">
                <a:solidFill>
                  <a:srgbClr val="C5053C"/>
                </a:solidFill>
              </a:rPr>
              <a:t>	First, you can give it a value when it is declared. </a:t>
            </a:r>
          </a:p>
          <a:p>
            <a:pPr marL="457200" indent="457200" algn="just">
              <a:buFont typeface="+mj-lt"/>
              <a:buAutoNum type="arabicPeriod"/>
            </a:pPr>
            <a:r>
              <a:rPr lang="en-US" sz="2400" b="1" dirty="0">
                <a:solidFill>
                  <a:srgbClr val="C5053C"/>
                </a:solidFill>
              </a:rPr>
              <a:t>Assign it a value within a constructor</a:t>
            </a:r>
            <a:r>
              <a:rPr lang="en-US" sz="2400" b="1" dirty="0"/>
              <a:t>. </a:t>
            </a:r>
            <a:endParaRPr lang="en-US" sz="2400" b="1" dirty="0">
              <a:solidFill>
                <a:srgbClr val="F40CC2"/>
              </a:solidFill>
            </a:endParaRPr>
          </a:p>
          <a:p>
            <a:pPr marL="457200" indent="457200" algn="just">
              <a:buFont typeface="+mj-lt"/>
              <a:buAutoNum type="arabicPeriod"/>
            </a:pPr>
            <a:endParaRPr lang="en-US" sz="2400" b="1" dirty="0">
              <a:solidFill>
                <a:srgbClr val="F40CC2"/>
              </a:solidFill>
            </a:endParaRPr>
          </a:p>
          <a:p>
            <a:pPr marL="457200" algn="just">
              <a:buNone/>
            </a:pPr>
            <a:r>
              <a:rPr lang="en-US" sz="2400" b="1" dirty="0">
                <a:solidFill>
                  <a:srgbClr val="F40CC2"/>
                </a:solidFill>
              </a:rPr>
              <a:t>Example:</a:t>
            </a:r>
          </a:p>
          <a:p>
            <a:pPr indent="1771650"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final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>
                <a:solidFill>
                  <a:srgbClr val="0070C0"/>
                </a:solidFill>
              </a:rPr>
              <a:t> FILE_NEW = 1;</a:t>
            </a:r>
          </a:p>
          <a:p>
            <a:pPr indent="1771650"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final 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>
                <a:solidFill>
                  <a:srgbClr val="0070C0"/>
                </a:solidFill>
              </a:rPr>
              <a:t> FILE_OPEN = 2;</a:t>
            </a:r>
          </a:p>
          <a:p>
            <a:pPr indent="1771650"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final 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>
                <a:solidFill>
                  <a:srgbClr val="0070C0"/>
                </a:solidFill>
              </a:rPr>
              <a:t> FILE_SAVE = 3;</a:t>
            </a:r>
          </a:p>
          <a:p>
            <a:pPr indent="1771650"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final 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>
                <a:solidFill>
                  <a:srgbClr val="0070C0"/>
                </a:solidFill>
              </a:rPr>
              <a:t> FILE_SAVEAS = 4;</a:t>
            </a:r>
          </a:p>
          <a:p>
            <a:pPr indent="1771650" algn="just">
              <a:buNone/>
            </a:pPr>
            <a:r>
              <a:rPr lang="en-US" sz="2400" b="1" dirty="0">
                <a:solidFill>
                  <a:srgbClr val="0070C0"/>
                </a:solidFill>
              </a:rPr>
              <a:t>final </a:t>
            </a:r>
            <a:r>
              <a:rPr lang="en-US" sz="2400" b="1" dirty="0" err="1">
                <a:solidFill>
                  <a:srgbClr val="0070C0"/>
                </a:solidFill>
              </a:rPr>
              <a:t>int</a:t>
            </a:r>
            <a:r>
              <a:rPr lang="en-US" sz="2400" b="1" dirty="0">
                <a:solidFill>
                  <a:srgbClr val="0070C0"/>
                </a:solidFill>
              </a:rPr>
              <a:t> FILE_QUIT = 5;</a:t>
            </a:r>
          </a:p>
        </p:txBody>
      </p:sp>
    </p:spTree>
    <p:extLst>
      <p:ext uri="{BB962C8B-B14F-4D97-AF65-F5344CB8AC3E}">
        <p14:creationId xmlns:p14="http://schemas.microsoft.com/office/powerpoint/2010/main" val="13315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final to prevent Overriding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When you want to prevent method overriding from occurring (to disallow a method from being overridden), specify final as a modifier at the start of its declaration.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Methods declared as final cannot be overridden 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class A {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final</a:t>
            </a:r>
            <a:r>
              <a:rPr lang="en-US" sz="2400" b="1" dirty="0">
                <a:solidFill>
                  <a:srgbClr val="7030A0"/>
                </a:solidFill>
              </a:rPr>
              <a:t> void meth() {</a:t>
            </a:r>
          </a:p>
          <a:p>
            <a:pPr indent="1196975" algn="just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("This is a final method.");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class B extends A {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void meth() { </a:t>
            </a:r>
            <a:r>
              <a:rPr lang="en-US" sz="2400" b="1" dirty="0">
                <a:solidFill>
                  <a:srgbClr val="FF0000"/>
                </a:solidFill>
              </a:rPr>
              <a:t>// ERROR! Can't override.</a:t>
            </a:r>
          </a:p>
          <a:p>
            <a:pPr indent="1196975" algn="just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("Illegal!");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final to prevent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810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accent2"/>
                </a:solidFill>
              </a:rPr>
              <a:t>To prevent a class from being inherited, precede the class declaration with final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Declaring a class as final implicitly declares all of its methods as final, too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00B050"/>
                </a:solidFill>
              </a:rPr>
              <a:t>final</a:t>
            </a:r>
            <a:r>
              <a:rPr lang="en-US" sz="2400" b="1" dirty="0">
                <a:solidFill>
                  <a:srgbClr val="7030A0"/>
                </a:solidFill>
              </a:rPr>
              <a:t> class A {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final void meth() {</a:t>
            </a:r>
          </a:p>
          <a:p>
            <a:pPr indent="1196975" algn="just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("This is a final method.");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1196975" algn="just">
              <a:buNone/>
            </a:pPr>
            <a:r>
              <a:rPr lang="en-US" sz="2400" b="1" dirty="0">
                <a:solidFill>
                  <a:srgbClr val="7030A0"/>
                </a:solidFill>
              </a:rPr>
              <a:t>class B extends A   </a:t>
            </a:r>
            <a:r>
              <a:rPr lang="en-US" sz="2400" b="1" dirty="0">
                <a:solidFill>
                  <a:srgbClr val="FF0000"/>
                </a:solidFill>
              </a:rPr>
              <a:t>// Error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b="1" dirty="0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It is illegal to declare a class as both abstract and final </a:t>
            </a:r>
            <a:r>
              <a:rPr lang="en-US" sz="2800" b="1" dirty="0">
                <a:solidFill>
                  <a:srgbClr val="00B050"/>
                </a:solidFill>
              </a:rPr>
              <a:t>since an abstract class is incomplete by itself and relies upon its subclasses to provide complete implementations.</a:t>
            </a:r>
            <a:endParaRPr lang="en-US" sz="2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70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en-US" sz="2800" b="1">
                <a:solidFill>
                  <a:srgbClr val="0070C0"/>
                </a:solidFill>
              </a:rPr>
              <a:t>	 </a:t>
            </a:r>
            <a:r>
              <a:rPr lang="en-US" sz="2800" b="1" dirty="0">
                <a:solidFill>
                  <a:srgbClr val="FF0000"/>
                </a:solidFill>
              </a:rPr>
              <a:t>Does Java support </a:t>
            </a:r>
            <a:r>
              <a:rPr lang="en-US" sz="2800" b="1">
                <a:solidFill>
                  <a:srgbClr val="FF0000"/>
                </a:solidFill>
              </a:rPr>
              <a:t>Multiple Inheritance?</a:t>
            </a:r>
            <a:endParaRPr lang="en-US" sz="2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29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655331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 definition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Using interface, you can specify what a class must do, but not how it does it.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Interfaces are syntactically similar to classes, but they lack instance variables and their methods are abstract (no body) </a:t>
            </a:r>
          </a:p>
          <a:p>
            <a:pPr algn="just">
              <a:buNone/>
            </a:pPr>
            <a:r>
              <a:rPr lang="en-US" sz="2400" b="1" u="sng" dirty="0">
                <a:solidFill>
                  <a:srgbClr val="FFC000"/>
                </a:solidFill>
              </a:rPr>
              <a:t>(When a class has all its member methods as abstract that class becomes an interface)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Access Specifiers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4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Java’s access modifiers are </a:t>
            </a:r>
            <a:r>
              <a:rPr lang="en-US" sz="2400" b="1" dirty="0">
                <a:solidFill>
                  <a:srgbClr val="FF0066"/>
                </a:solidFill>
              </a:rPr>
              <a:t>public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>
                <a:solidFill>
                  <a:srgbClr val="FF0066"/>
                </a:solidFill>
              </a:rPr>
              <a:t>private</a:t>
            </a:r>
            <a:r>
              <a:rPr lang="en-US" sz="2400" b="1" dirty="0">
                <a:solidFill>
                  <a:srgbClr val="0070C0"/>
                </a:solidFill>
              </a:rPr>
              <a:t>, and </a:t>
            </a:r>
            <a:r>
              <a:rPr lang="en-US" sz="2400" b="1" dirty="0">
                <a:solidFill>
                  <a:srgbClr val="FF0066"/>
                </a:solidFill>
              </a:rPr>
              <a:t>protected</a:t>
            </a:r>
            <a:r>
              <a:rPr lang="en-US" sz="2400" b="1" dirty="0">
                <a:solidFill>
                  <a:srgbClr val="0070C0"/>
                </a:solidFill>
              </a:rPr>
              <a:t>. Java also defines a </a:t>
            </a:r>
            <a:r>
              <a:rPr lang="en-US" sz="2400" b="1" dirty="0">
                <a:solidFill>
                  <a:srgbClr val="FF0066"/>
                </a:solidFill>
              </a:rPr>
              <a:t>default</a:t>
            </a:r>
            <a:r>
              <a:rPr lang="en-US" sz="2400" b="1" dirty="0">
                <a:solidFill>
                  <a:srgbClr val="0070C0"/>
                </a:solidFill>
              </a:rPr>
              <a:t> access level.</a:t>
            </a:r>
          </a:p>
          <a:p>
            <a:pPr algn="just"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protected</a:t>
            </a:r>
            <a:r>
              <a:rPr lang="en-US" sz="2400" b="1" dirty="0">
                <a:solidFill>
                  <a:srgbClr val="00B050"/>
                </a:solidFill>
              </a:rPr>
              <a:t> applies only when inheritance is involved. </a:t>
            </a:r>
          </a:p>
          <a:p>
            <a:pPr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40CC2"/>
                </a:solidFill>
              </a:rPr>
              <a:t>When a member of a class is specified as </a:t>
            </a:r>
            <a:r>
              <a:rPr lang="en-US" sz="2400" b="1" dirty="0">
                <a:solidFill>
                  <a:srgbClr val="00B0F0"/>
                </a:solidFill>
              </a:rPr>
              <a:t>public</a:t>
            </a:r>
            <a:r>
              <a:rPr lang="en-US" sz="2400" b="1" dirty="0">
                <a:solidFill>
                  <a:srgbClr val="F40CC2"/>
                </a:solidFill>
              </a:rPr>
              <a:t>, then that member can be accessed by any other code. 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  <a:p>
            <a:pPr algn="just">
              <a:buNone/>
            </a:pPr>
            <a:r>
              <a:rPr lang="en-US" sz="2400" b="1" u="sng" dirty="0"/>
              <a:t>Note: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main( ) has always been preceded by the public modifier because It is called by code that is outside the program—by the Java run-time system</a:t>
            </a:r>
            <a:r>
              <a:rPr lang="en-US" sz="2400" b="1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 definition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FF6699"/>
                </a:solidFill>
              </a:rPr>
              <a:t>Once it is defined, any number of classes can implement an interface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FF6699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FF6699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Also, one class can implement any number of interfaces (</a:t>
            </a:r>
            <a:r>
              <a:rPr lang="en-US" sz="2400" b="1" dirty="0">
                <a:solidFill>
                  <a:srgbClr val="C00000"/>
                </a:solidFill>
              </a:rPr>
              <a:t>multiple inheritance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00B050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interface allows you to fully utilize the “one interface, multiple methods” aspect of polymorphism.</a:t>
            </a:r>
          </a:p>
          <a:p>
            <a:pPr algn="just">
              <a:buNone/>
            </a:pPr>
            <a:endParaRPr lang="en-US" sz="2400" b="1" dirty="0">
              <a:solidFill>
                <a:srgbClr val="F40C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Defining an interface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914400" y="5334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access </a:t>
            </a:r>
            <a:r>
              <a:rPr lang="en-US" sz="2400" b="1" i="1" dirty="0">
                <a:solidFill>
                  <a:srgbClr val="00B050"/>
                </a:solidFill>
              </a:rPr>
              <a:t>interface</a:t>
            </a:r>
            <a:r>
              <a:rPr lang="en-US" sz="2400" b="1" i="1" dirty="0">
                <a:solidFill>
                  <a:srgbClr val="0070C0"/>
                </a:solidFill>
              </a:rPr>
              <a:t> name {</a:t>
            </a:r>
          </a:p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return-type method-name1(parameter-list);</a:t>
            </a:r>
          </a:p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return-type method-name2(parameter-list);</a:t>
            </a:r>
          </a:p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type final-varname1 = value;</a:t>
            </a:r>
          </a:p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type final-varname2 = value;</a:t>
            </a:r>
          </a:p>
          <a:p>
            <a:pPr indent="630238">
              <a:buNone/>
            </a:pPr>
            <a:r>
              <a:rPr lang="en-US" sz="2400" b="1" dirty="0">
                <a:solidFill>
                  <a:srgbClr val="0070C0"/>
                </a:solidFill>
              </a:rPr>
              <a:t>//...</a:t>
            </a:r>
          </a:p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return-type method-</a:t>
            </a:r>
            <a:r>
              <a:rPr lang="en-US" sz="2400" b="1" i="1" dirty="0" err="1">
                <a:solidFill>
                  <a:srgbClr val="0070C0"/>
                </a:solidFill>
              </a:rPr>
              <a:t>nameN</a:t>
            </a:r>
            <a:r>
              <a:rPr lang="en-US" sz="2400" b="1" i="1" dirty="0">
                <a:solidFill>
                  <a:srgbClr val="0070C0"/>
                </a:solidFill>
              </a:rPr>
              <a:t>(parameter-list);</a:t>
            </a:r>
          </a:p>
          <a:p>
            <a:pPr indent="630238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type final-</a:t>
            </a:r>
            <a:r>
              <a:rPr lang="en-US" sz="2400" b="1" i="1" dirty="0" err="1">
                <a:solidFill>
                  <a:srgbClr val="0070C0"/>
                </a:solidFill>
              </a:rPr>
              <a:t>varnameN</a:t>
            </a:r>
            <a:r>
              <a:rPr lang="en-US" sz="2400" b="1" i="1" dirty="0">
                <a:solidFill>
                  <a:srgbClr val="0070C0"/>
                </a:solidFill>
              </a:rPr>
              <a:t> = value;</a:t>
            </a:r>
          </a:p>
          <a:p>
            <a:pPr indent="630238">
              <a:buNone/>
            </a:pPr>
            <a:r>
              <a:rPr lang="en-US" sz="2400" b="1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4" name="Shape 267"/>
          <p:cNvSpPr txBox="1">
            <a:spLocks noGrp="1"/>
          </p:cNvSpPr>
          <p:nvPr>
            <p:ph type="body" idx="4294967295"/>
          </p:nvPr>
        </p:nvSpPr>
        <p:spPr>
          <a:xfrm>
            <a:off x="1676400" y="4876800"/>
            <a:ext cx="51816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</a:rPr>
              <a:t>interface Callback {</a:t>
            </a:r>
          </a:p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</a:rPr>
              <a:t>void callback(int </a:t>
            </a:r>
            <a:r>
              <a:rPr lang="en-US" sz="2400" b="1" dirty="0" err="1">
                <a:solidFill>
                  <a:srgbClr val="C00000"/>
                </a:solidFill>
              </a:rPr>
              <a:t>param</a:t>
            </a:r>
            <a:r>
              <a:rPr lang="en-US" sz="2400" b="1" dirty="0">
                <a:solidFill>
                  <a:srgbClr val="C00000"/>
                </a:solidFill>
              </a:rPr>
              <a:t>);</a:t>
            </a:r>
          </a:p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Implementing an Interface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00B050"/>
                </a:solidFill>
              </a:rPr>
              <a:t>To implement an interface, include the </a:t>
            </a:r>
            <a:r>
              <a:rPr lang="en-US" sz="2400" b="1" dirty="0">
                <a:solidFill>
                  <a:srgbClr val="C00000"/>
                </a:solidFill>
              </a:rPr>
              <a:t>implements</a:t>
            </a:r>
            <a:r>
              <a:rPr lang="en-US" sz="2400" b="1" dirty="0">
                <a:solidFill>
                  <a:srgbClr val="00B050"/>
                </a:solidFill>
              </a:rPr>
              <a:t> clause in a class definition, and then create the methods required by the interface.</a:t>
            </a:r>
          </a:p>
          <a:p>
            <a:pPr>
              <a:buNone/>
            </a:pPr>
            <a:r>
              <a:rPr lang="en-US" sz="2400" b="1" dirty="0">
                <a:solidFill>
                  <a:srgbClr val="0070C0"/>
                </a:solidFill>
              </a:rPr>
              <a:t>class </a:t>
            </a:r>
            <a:r>
              <a:rPr lang="en-US" sz="2400" b="1" i="1" dirty="0" err="1">
                <a:solidFill>
                  <a:srgbClr val="0070C0"/>
                </a:solidFill>
              </a:rPr>
              <a:t>classname</a:t>
            </a:r>
            <a:r>
              <a:rPr lang="en-US" sz="2400" b="1" i="1" dirty="0">
                <a:solidFill>
                  <a:srgbClr val="0070C0"/>
                </a:solidFill>
              </a:rPr>
              <a:t> [extends superclass] [implements interface [,interface...]] </a:t>
            </a:r>
          </a:p>
          <a:p>
            <a:pPr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{</a:t>
            </a:r>
          </a:p>
          <a:p>
            <a:pPr>
              <a:buNone/>
            </a:pPr>
            <a:r>
              <a:rPr lang="en-US" sz="2400" b="1" dirty="0">
                <a:solidFill>
                  <a:srgbClr val="0070C0"/>
                </a:solidFill>
              </a:rPr>
              <a:t>// class-body</a:t>
            </a:r>
          </a:p>
          <a:p>
            <a:pPr>
              <a:buNone/>
            </a:pPr>
            <a:r>
              <a:rPr lang="en-US" sz="2400" b="1" dirty="0">
                <a:solidFill>
                  <a:srgbClr val="0070C0"/>
                </a:solidFill>
              </a:rPr>
              <a:t>}</a:t>
            </a:r>
          </a:p>
          <a:p>
            <a:pPr>
              <a:buNone/>
            </a:pPr>
            <a:endParaRPr lang="en-US" sz="2400" b="1" dirty="0">
              <a:solidFill>
                <a:srgbClr val="F40CC2"/>
              </a:solidFill>
            </a:endParaRPr>
          </a:p>
          <a:p>
            <a:pPr algn="just">
              <a:buNone/>
            </a:pPr>
            <a:r>
              <a:rPr lang="en-US" sz="2400" b="1" u="sng" dirty="0">
                <a:solidFill>
                  <a:srgbClr val="7030A0"/>
                </a:solidFill>
              </a:rPr>
              <a:t>Note: </a:t>
            </a:r>
            <a:r>
              <a:rPr lang="en-US" sz="2400" u="sng" dirty="0">
                <a:solidFill>
                  <a:srgbClr val="C00000"/>
                </a:solidFill>
              </a:rPr>
              <a:t>The methods that implement an interface must be declared </a:t>
            </a:r>
            <a:r>
              <a:rPr lang="en-US" sz="2400" b="1" u="sng" dirty="0">
                <a:solidFill>
                  <a:srgbClr val="C00000"/>
                </a:solidFill>
              </a:rPr>
              <a:t>public.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F40CC2"/>
                </a:solidFill>
              </a:rPr>
              <a:t>Also, the type signature of the implementing method must match </a:t>
            </a:r>
            <a:r>
              <a:rPr lang="en-US" sz="2400" dirty="0">
                <a:solidFill>
                  <a:srgbClr val="F40CC2"/>
                </a:solidFill>
              </a:rPr>
              <a:t>exactly the type signature specified in the </a:t>
            </a:r>
            <a:r>
              <a:rPr lang="en-US" sz="2400" b="1" dirty="0">
                <a:solidFill>
                  <a:srgbClr val="F40CC2"/>
                </a:solidFill>
              </a:rPr>
              <a:t>interface (method overriding)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Implementing an Interface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6096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class Client </a:t>
            </a:r>
            <a:r>
              <a:rPr lang="en-US" sz="2400" b="1" dirty="0">
                <a:solidFill>
                  <a:srgbClr val="C00000"/>
                </a:solidFill>
              </a:rPr>
              <a:t>implements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Callback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indent="854075">
              <a:buNone/>
            </a:pPr>
            <a:r>
              <a:rPr lang="en-US" sz="2400" b="1" dirty="0"/>
              <a:t>// Implement Callback's interface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F40CC2"/>
                </a:solidFill>
              </a:rPr>
              <a:t>public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void callback(int p) {</a:t>
            </a:r>
          </a:p>
          <a:p>
            <a:pPr indent="854075">
              <a:buNone/>
            </a:pPr>
            <a:r>
              <a:rPr lang="en-US" sz="2400" b="1" dirty="0" err="1">
                <a:solidFill>
                  <a:srgbClr val="0070C0"/>
                </a:solidFill>
              </a:rPr>
              <a:t>System.out.println</a:t>
            </a:r>
            <a:r>
              <a:rPr lang="en-US" sz="2400" b="1" dirty="0">
                <a:solidFill>
                  <a:srgbClr val="0070C0"/>
                </a:solidFill>
              </a:rPr>
              <a:t>("callback called with " + p);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0070C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void </a:t>
            </a:r>
            <a:r>
              <a:rPr lang="en-US" sz="2400" b="1" dirty="0" err="1">
                <a:solidFill>
                  <a:srgbClr val="7030A0"/>
                </a:solidFill>
              </a:rPr>
              <a:t>nonIfaceMeth</a:t>
            </a:r>
            <a:r>
              <a:rPr lang="en-US" sz="2400" b="1" dirty="0">
                <a:solidFill>
                  <a:srgbClr val="7030A0"/>
                </a:solidFill>
              </a:rPr>
              <a:t>() {</a:t>
            </a:r>
          </a:p>
          <a:p>
            <a:pPr indent="854075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("Classes that implement interfaces " +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"may also define other members, too.");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tx1"/>
                </a:solidFill>
              </a:rPr>
              <a:t>}</a:t>
            </a:r>
          </a:p>
          <a:p>
            <a:pPr algn="just">
              <a:buNone/>
            </a:pPr>
            <a:r>
              <a:rPr lang="en-US" sz="2400" b="1" u="sng" dirty="0">
                <a:solidFill>
                  <a:srgbClr val="C00000"/>
                </a:solidFill>
              </a:rPr>
              <a:t>Note: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Classes that implement interface can have their own methods as shown in  the above program.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2438400"/>
            <a:ext cx="91440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 dirty="0">
                <a:solidFill>
                  <a:srgbClr val="0070C0"/>
                </a:solidFill>
              </a:rPr>
              <a:t>We can not create instances of an interface. </a:t>
            </a:r>
          </a:p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 dirty="0">
                <a:solidFill>
                  <a:srgbClr val="FF0000"/>
                </a:solidFill>
              </a:rPr>
              <a:t>A reference of an interface can refer an object of a class which implements that interface.</a:t>
            </a:r>
          </a:p>
          <a:p>
            <a:pPr marL="457200" indent="-457200" algn="just">
              <a:buFont typeface="Lato" panose="020B0604020202020204" charset="0"/>
              <a:buChar char="#"/>
            </a:pPr>
            <a:r>
              <a:rPr lang="en-US" sz="2800" b="1" dirty="0">
                <a:solidFill>
                  <a:srgbClr val="7030A0"/>
                </a:solidFill>
              </a:rPr>
              <a:t>Variables declared inside an interface are by default final.</a:t>
            </a:r>
          </a:p>
          <a:p>
            <a:pPr marL="457200" indent="-457200" algn="just">
              <a:buNone/>
            </a:pPr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70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 real world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5385" r="39092" b="12088"/>
          <a:stretch>
            <a:fillRect/>
          </a:stretch>
        </p:blipFill>
        <p:spPr bwMode="auto">
          <a:xfrm>
            <a:off x="152400" y="609600"/>
            <a:ext cx="8915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 real world example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3187" r="46706" b="6593"/>
          <a:stretch>
            <a:fillRect/>
          </a:stretch>
        </p:blipFill>
        <p:spPr bwMode="auto">
          <a:xfrm>
            <a:off x="0" y="6096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Multiple Inheritance Exercise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C00000"/>
                </a:solidFill>
              </a:rPr>
              <a:t>Consider one interface Player having 3 methods i.e. start(), stop() and </a:t>
            </a:r>
            <a:r>
              <a:rPr lang="en-US" sz="2400" dirty="0" err="1">
                <a:solidFill>
                  <a:srgbClr val="C00000"/>
                </a:solidFill>
              </a:rPr>
              <a:t>play_pause</a:t>
            </a:r>
            <a:r>
              <a:rPr lang="en-US" sz="2400" dirty="0">
                <a:solidFill>
                  <a:srgbClr val="C00000"/>
                </a:solidFill>
              </a:rPr>
              <a:t>(). Create class which implements this interface and test the functionality of these methods.</a:t>
            </a:r>
          </a:p>
          <a:p>
            <a:pPr algn="just"/>
            <a:r>
              <a:rPr lang="en-US" sz="24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CDABA-0F01-4D36-8CA8-8FB17B2BF588}"/>
              </a:ext>
            </a:extLst>
          </p:cNvPr>
          <p:cNvSpPr txBox="1"/>
          <p:nvPr/>
        </p:nvSpPr>
        <p:spPr>
          <a:xfrm>
            <a:off x="304800" y="914400"/>
            <a:ext cx="853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030A0"/>
                </a:solidFill>
              </a:rPr>
              <a:t>Consider an interface  “</a:t>
            </a:r>
            <a:r>
              <a:rPr lang="en-US" sz="2400" dirty="0" err="1">
                <a:solidFill>
                  <a:srgbClr val="7030A0"/>
                </a:solidFill>
              </a:rPr>
              <a:t>StackIntf</a:t>
            </a:r>
            <a:r>
              <a:rPr lang="en-US" sz="2400" dirty="0">
                <a:solidFill>
                  <a:srgbClr val="7030A0"/>
                </a:solidFill>
              </a:rPr>
              <a:t>” having two member methods push() and pop(). </a:t>
            </a:r>
          </a:p>
          <a:p>
            <a:pPr algn="just"/>
            <a:endParaRPr lang="en-US" sz="2400" dirty="0">
              <a:solidFill>
                <a:srgbClr val="7030A0"/>
              </a:solidFill>
            </a:endParaRPr>
          </a:p>
          <a:p>
            <a:pPr algn="just"/>
            <a:r>
              <a:rPr lang="en-US" sz="2400" dirty="0">
                <a:solidFill>
                  <a:srgbClr val="FF0066"/>
                </a:solidFill>
              </a:rPr>
              <a:t>Create a class </a:t>
            </a:r>
            <a:r>
              <a:rPr lang="en-US" sz="2400" dirty="0" err="1">
                <a:solidFill>
                  <a:srgbClr val="FF0066"/>
                </a:solidFill>
              </a:rPr>
              <a:t>MyStack</a:t>
            </a:r>
            <a:r>
              <a:rPr lang="en-US" sz="2400" dirty="0">
                <a:solidFill>
                  <a:srgbClr val="FF0066"/>
                </a:solidFill>
              </a:rPr>
              <a:t> which implements </a:t>
            </a:r>
            <a:r>
              <a:rPr lang="en-US" sz="2400" dirty="0" err="1">
                <a:solidFill>
                  <a:srgbClr val="FF0066"/>
                </a:solidFill>
              </a:rPr>
              <a:t>StackIntf</a:t>
            </a:r>
            <a:r>
              <a:rPr lang="en-US" sz="2400" dirty="0">
                <a:solidFill>
                  <a:srgbClr val="FF0066"/>
                </a:solidFill>
              </a:rPr>
              <a:t> and provides implementation logic of push() and pop() methods</a:t>
            </a:r>
            <a:r>
              <a:rPr lang="en-US" sz="2400" dirty="0">
                <a:solidFill>
                  <a:srgbClr val="7030A0"/>
                </a:solidFill>
              </a:rPr>
              <a:t>.	</a:t>
            </a:r>
          </a:p>
          <a:p>
            <a:pPr algn="just"/>
            <a:r>
              <a:rPr lang="en-US" sz="2400" dirty="0">
                <a:solidFill>
                  <a:srgbClr val="7030A0"/>
                </a:solidFill>
              </a:rPr>
              <a:t>	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Write a Java program to demonstrate the functionality of Stack using </a:t>
            </a:r>
            <a:r>
              <a:rPr lang="en-US" sz="2400" dirty="0" err="1">
                <a:solidFill>
                  <a:schemeClr val="tx1"/>
                </a:solidFill>
              </a:rPr>
              <a:t>MyStack</a:t>
            </a:r>
            <a:r>
              <a:rPr lang="en-US" sz="2400" dirty="0">
                <a:solidFill>
                  <a:schemeClr val="tx1"/>
                </a:solidFill>
              </a:rPr>
              <a:t> class.</a:t>
            </a:r>
          </a:p>
        </p:txBody>
      </p:sp>
      <p:sp>
        <p:nvSpPr>
          <p:cNvPr id="4" name="Shape 266">
            <a:extLst>
              <a:ext uri="{FF2B5EF4-FFF2-40B4-BE49-F238E27FC236}">
                <a16:creationId xmlns:a16="http://schemas.microsoft.com/office/drawing/2014/main" id="{51A2690A-636D-4E58-8D0C-2C83FBEB1CAF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b="1">
                <a:solidFill>
                  <a:srgbClr val="002060"/>
                </a:solidFill>
              </a:rPr>
              <a:t>Interface real world example</a:t>
            </a:r>
            <a:endParaRPr lang="e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1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 of mathematical constants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757" t="9890" r="67790" b="61539"/>
          <a:stretch>
            <a:fillRect/>
          </a:stretch>
        </p:blipFill>
        <p:spPr bwMode="auto">
          <a:xfrm>
            <a:off x="533400" y="533400"/>
            <a:ext cx="8001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91" t="10439" r="47072" b="47802"/>
          <a:stretch>
            <a:fillRect/>
          </a:stretch>
        </p:blipFill>
        <p:spPr bwMode="auto">
          <a:xfrm>
            <a:off x="533400" y="2971800"/>
            <a:ext cx="8001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1530300" y="63900"/>
            <a:ext cx="66231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Access Specifiers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7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533400"/>
            <a:ext cx="9144000" cy="44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C5053C"/>
                </a:solidFill>
              </a:rPr>
              <a:t>When a member of a class is specified as </a:t>
            </a:r>
            <a:r>
              <a:rPr lang="en-US" sz="2400" b="1" dirty="0">
                <a:solidFill>
                  <a:srgbClr val="00B0F0"/>
                </a:solidFill>
              </a:rPr>
              <a:t>private</a:t>
            </a:r>
            <a:r>
              <a:rPr lang="en-US" sz="2400" b="1" dirty="0">
                <a:solidFill>
                  <a:srgbClr val="C5053C"/>
                </a:solidFill>
              </a:rPr>
              <a:t>, then that member can only be accessed by other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default/public </a:t>
            </a:r>
            <a:r>
              <a:rPr lang="en-US" sz="2400" b="1" dirty="0">
                <a:solidFill>
                  <a:srgbClr val="FFC000"/>
                </a:solidFill>
              </a:rPr>
              <a:t>member methods</a:t>
            </a:r>
            <a:r>
              <a:rPr lang="en-US" sz="2400" b="1" dirty="0">
                <a:solidFill>
                  <a:srgbClr val="C5053C"/>
                </a:solidFill>
              </a:rPr>
              <a:t> of its class.</a:t>
            </a:r>
          </a:p>
          <a:p>
            <a:pPr algn="just">
              <a:buFont typeface="Wingdings" pitchFamily="2" charset="2"/>
              <a:buChar char="ü"/>
            </a:pPr>
            <a:endParaRPr lang="en-US" sz="2400" b="1" dirty="0">
              <a:solidFill>
                <a:srgbClr val="C5053C"/>
              </a:solidFill>
            </a:endParaRPr>
          </a:p>
          <a:p>
            <a:pPr algn="just">
              <a:buNone/>
            </a:pPr>
            <a:endParaRPr lang="en-US" sz="2400" b="1" dirty="0">
              <a:solidFill>
                <a:srgbClr val="C5053C"/>
              </a:solidFill>
            </a:endParaRPr>
          </a:p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When </a:t>
            </a:r>
            <a:r>
              <a:rPr lang="en-US" sz="2400" b="1" dirty="0">
                <a:solidFill>
                  <a:srgbClr val="FF0066"/>
                </a:solidFill>
              </a:rPr>
              <a:t>no access modifier </a:t>
            </a:r>
            <a:r>
              <a:rPr lang="en-US" sz="2400" b="1" dirty="0">
                <a:solidFill>
                  <a:srgbClr val="7030A0"/>
                </a:solidFill>
              </a:rPr>
              <a:t>is used, then </a:t>
            </a:r>
            <a:r>
              <a:rPr lang="en-US" sz="2400" b="1" dirty="0">
                <a:solidFill>
                  <a:srgbClr val="00B050"/>
                </a:solidFill>
              </a:rPr>
              <a:t>by default the member of a class is public within its own package(directory), </a:t>
            </a:r>
            <a:r>
              <a:rPr lang="en-US" sz="2400" b="1" dirty="0">
                <a:solidFill>
                  <a:srgbClr val="7030A0"/>
                </a:solidFill>
              </a:rPr>
              <a:t>but </a:t>
            </a:r>
            <a:r>
              <a:rPr lang="en-US" sz="2400" b="1" dirty="0">
                <a:solidFill>
                  <a:srgbClr val="FF0000"/>
                </a:solidFill>
              </a:rPr>
              <a:t>cannot be accessed outside of its package. </a:t>
            </a:r>
          </a:p>
        </p:txBody>
      </p:sp>
    </p:spTree>
    <p:extLst>
      <p:ext uri="{BB962C8B-B14F-4D97-AF65-F5344CB8AC3E}">
        <p14:creationId xmlns:p14="http://schemas.microsoft.com/office/powerpoint/2010/main" val="18199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CCDABA-0F01-4D36-8CA8-8FB17B2BF588}"/>
              </a:ext>
            </a:extLst>
          </p:cNvPr>
          <p:cNvSpPr txBox="1"/>
          <p:nvPr/>
        </p:nvSpPr>
        <p:spPr>
          <a:xfrm>
            <a:off x="304800" y="914400"/>
            <a:ext cx="8534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030A0"/>
                </a:solidFill>
              </a:rPr>
              <a:t>Consider a class Figure having dim1 and dim2 as instance members and one abstract method area(). </a:t>
            </a:r>
          </a:p>
          <a:p>
            <a:pPr algn="just"/>
            <a:r>
              <a:rPr lang="en-US" sz="2400" dirty="0">
                <a:solidFill>
                  <a:srgbClr val="00B050"/>
                </a:solidFill>
              </a:rPr>
              <a:t>Class Rectangle inherits Figure and calculates area of the rectangle. 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</a:rPr>
              <a:t>Another class named “</a:t>
            </a:r>
            <a:r>
              <a:rPr lang="en-US" sz="2400" dirty="0" err="1">
                <a:solidFill>
                  <a:srgbClr val="FF0066"/>
                </a:solidFill>
              </a:rPr>
              <a:t>CenteredRectangle</a:t>
            </a:r>
            <a:r>
              <a:rPr lang="en-US" sz="2400" dirty="0">
                <a:solidFill>
                  <a:srgbClr val="FF0066"/>
                </a:solidFill>
              </a:rPr>
              <a:t>” is having x and y as instance members (indicates center pixel) inherits Rectangle class </a:t>
            </a:r>
          </a:p>
          <a:p>
            <a:pPr algn="just"/>
            <a:r>
              <a:rPr lang="en-US" sz="2400" dirty="0">
                <a:solidFill>
                  <a:srgbClr val="C00000"/>
                </a:solidFill>
              </a:rPr>
              <a:t>and implements “</a:t>
            </a:r>
            <a:r>
              <a:rPr lang="en-US" sz="2400" dirty="0" err="1">
                <a:solidFill>
                  <a:srgbClr val="C00000"/>
                </a:solidFill>
              </a:rPr>
              <a:t>DrawableShape</a:t>
            </a:r>
            <a:r>
              <a:rPr lang="en-US" sz="2400" dirty="0">
                <a:solidFill>
                  <a:srgbClr val="C00000"/>
                </a:solidFill>
              </a:rPr>
              <a:t>” interface (having one method draw() ).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The draw() will display the center pixel of a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</a:rPr>
              <a:t>CentredRectangle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 object.</a:t>
            </a:r>
          </a:p>
          <a:p>
            <a:pPr algn="just"/>
            <a:r>
              <a:rPr lang="en-US" sz="2400" dirty="0">
                <a:solidFill>
                  <a:srgbClr val="7030A0"/>
                </a:solidFill>
              </a:rPr>
              <a:t>	</a:t>
            </a:r>
          </a:p>
          <a:p>
            <a:pPr algn="just"/>
            <a:r>
              <a:rPr lang="en-US" sz="2400" dirty="0">
                <a:solidFill>
                  <a:srgbClr val="7030A0"/>
                </a:solidFill>
              </a:rPr>
              <a:t>	</a:t>
            </a:r>
            <a:r>
              <a:rPr lang="en-US" sz="2400" dirty="0">
                <a:solidFill>
                  <a:schemeClr val="tx1"/>
                </a:solidFill>
              </a:rPr>
              <a:t>Write a Java program to display area and centered pixel of a </a:t>
            </a:r>
            <a:r>
              <a:rPr lang="en-US" sz="2400" dirty="0" err="1">
                <a:solidFill>
                  <a:schemeClr val="tx1"/>
                </a:solidFill>
              </a:rPr>
              <a:t>CentredRectangle</a:t>
            </a:r>
            <a:r>
              <a:rPr lang="en-US" sz="2400" dirty="0">
                <a:solidFill>
                  <a:schemeClr val="tx1"/>
                </a:solidFill>
              </a:rPr>
              <a:t> object.</a:t>
            </a:r>
          </a:p>
        </p:txBody>
      </p:sp>
      <p:sp>
        <p:nvSpPr>
          <p:cNvPr id="5" name="Shape 266">
            <a:extLst>
              <a:ext uri="{FF2B5EF4-FFF2-40B4-BE49-F238E27FC236}">
                <a16:creationId xmlns:a16="http://schemas.microsoft.com/office/drawing/2014/main" id="{CBAC760D-31EB-430D-97F3-24F9283022F2}"/>
              </a:ext>
            </a:extLst>
          </p:cNvPr>
          <p:cNvSpPr txBox="1">
            <a:spLocks/>
          </p:cNvSpPr>
          <p:nvPr/>
        </p:nvSpPr>
        <p:spPr>
          <a:xfrm>
            <a:off x="463500" y="14010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b="1" dirty="0">
                <a:solidFill>
                  <a:srgbClr val="002060"/>
                </a:solidFill>
              </a:rPr>
              <a:t>Multiple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Multiple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9890" r="18009" b="6593"/>
          <a:stretch>
            <a:fillRect/>
          </a:stretch>
        </p:blipFill>
        <p:spPr bwMode="auto">
          <a:xfrm>
            <a:off x="76200" y="457200"/>
            <a:ext cx="8991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Multiple Inheritance</a:t>
            </a:r>
            <a:endParaRPr lang="en" sz="2800" b="1" dirty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13187" r="17423" b="19780"/>
          <a:stretch>
            <a:fillRect/>
          </a:stretch>
        </p:blipFill>
        <p:spPr bwMode="auto">
          <a:xfrm>
            <a:off x="0" y="5334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Multiple Inheritance Exercise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7030A0"/>
                </a:solidFill>
              </a:rPr>
              <a:t>Consider a class named “Student” having id and name as instance members. A class “Test” inherits Student and having PT1 and PT2 as data members. There is one interface named “Sports” which contains a variable points assigned with value 5. (additional points of sports should be added in total marks of student who participated and won in sports activities in the semester)</a:t>
            </a:r>
          </a:p>
          <a:p>
            <a:pPr algn="just"/>
            <a:r>
              <a:rPr lang="en-US" sz="2400" dirty="0">
                <a:solidFill>
                  <a:srgbClr val="7030A0"/>
                </a:solidFill>
              </a:rPr>
              <a:t>	Write a Java program to calculate the total marks of a student.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Interfaces can be extended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4572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2400" b="1" dirty="0">
                <a:solidFill>
                  <a:srgbClr val="7030A0"/>
                </a:solidFill>
              </a:rPr>
              <a:t>One interface can inherit another by use of the keyword extends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C00000"/>
                </a:solidFill>
              </a:rPr>
              <a:t>interface A {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C00000"/>
                </a:solidFill>
              </a:rPr>
              <a:t>void meth1();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C00000"/>
                </a:solidFill>
              </a:rPr>
              <a:t>void meth2();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C0000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0070C0"/>
                </a:solidFill>
              </a:rPr>
              <a:t>interface B extends A {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0070C0"/>
                </a:solidFill>
              </a:rPr>
              <a:t>void meth3();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0070C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 dirty="0"/>
              <a:t>// This class must implement all of A and B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00B050"/>
                </a:solidFill>
              </a:rPr>
              <a:t>class </a:t>
            </a:r>
            <a:r>
              <a:rPr lang="en-US" sz="2400" b="1" dirty="0" err="1">
                <a:solidFill>
                  <a:srgbClr val="00B050"/>
                </a:solidFill>
              </a:rPr>
              <a:t>MyClass</a:t>
            </a:r>
            <a:r>
              <a:rPr lang="en-US" sz="2400" b="1" dirty="0">
                <a:solidFill>
                  <a:srgbClr val="00B050"/>
                </a:solidFill>
              </a:rPr>
              <a:t> implements B {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public void meth1() {</a:t>
            </a:r>
          </a:p>
          <a:p>
            <a:pPr indent="854075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("Implement meth1().");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070900" cy="46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800" b="1" dirty="0">
                <a:solidFill>
                  <a:srgbClr val="002060"/>
                </a:solidFill>
              </a:rPr>
              <a:t>Interfaces can be extended</a:t>
            </a:r>
            <a:endParaRPr lang="en" sz="2800" b="1" dirty="0">
              <a:solidFill>
                <a:srgbClr val="002060"/>
              </a:solidFill>
            </a:endParaRPr>
          </a:p>
        </p:txBody>
      </p:sp>
      <p:sp>
        <p:nvSpPr>
          <p:cNvPr id="5" name="Shape 267"/>
          <p:cNvSpPr txBox="1">
            <a:spLocks noGrp="1"/>
          </p:cNvSpPr>
          <p:nvPr>
            <p:ph type="body" idx="4294967295"/>
          </p:nvPr>
        </p:nvSpPr>
        <p:spPr>
          <a:xfrm>
            <a:off x="0" y="304800"/>
            <a:ext cx="9144000" cy="160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One interface can inherit another by use of the keyword extends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public void meth2() {</a:t>
            </a:r>
          </a:p>
          <a:p>
            <a:pPr indent="854075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("Implement meth2().");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public void meth3() {</a:t>
            </a:r>
          </a:p>
          <a:p>
            <a:pPr indent="854075">
              <a:buNone/>
            </a:pPr>
            <a:r>
              <a:rPr lang="en-US" sz="2400" b="1" dirty="0" err="1">
                <a:solidFill>
                  <a:srgbClr val="7030A0"/>
                </a:solidFill>
              </a:rPr>
              <a:t>System.out.println</a:t>
            </a:r>
            <a:r>
              <a:rPr lang="en-US" sz="2400" b="1" dirty="0">
                <a:solidFill>
                  <a:srgbClr val="7030A0"/>
                </a:solidFill>
              </a:rPr>
              <a:t>("Implement meth3().");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7030A0"/>
                </a:solidFill>
              </a:rPr>
              <a:t>} </a:t>
            </a:r>
            <a:r>
              <a:rPr lang="en-US" sz="2400" b="1" dirty="0">
                <a:solidFill>
                  <a:srgbClr val="00B050"/>
                </a:solidFill>
              </a:rPr>
              <a:t>}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class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IFExtend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{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public static void main(String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arg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[]) {</a:t>
            </a:r>
          </a:p>
          <a:p>
            <a:pPr indent="854075">
              <a:buNone/>
            </a:pP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MyClass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ob = new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</a:rPr>
              <a:t>MyClass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();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ob.meth1();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ob.meth2();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ob.meth3();</a:t>
            </a:r>
          </a:p>
          <a:p>
            <a:pPr indent="854075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} }</a:t>
            </a:r>
          </a:p>
          <a:p>
            <a:pPr indent="854075">
              <a:buNone/>
            </a:pPr>
            <a:r>
              <a:rPr lang="en-US" sz="2400" b="1" dirty="0">
                <a:solidFill>
                  <a:srgbClr val="C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58741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E6128-79E6-44AC-920A-3B5866590216}"/>
              </a:ext>
            </a:extLst>
          </p:cNvPr>
          <p:cNvSpPr txBox="1"/>
          <p:nvPr/>
        </p:nvSpPr>
        <p:spPr>
          <a:xfrm>
            <a:off x="3048000" y="3048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Discussion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57F47-1CE3-44DB-BC7A-3D00D44999C7}"/>
              </a:ext>
            </a:extLst>
          </p:cNvPr>
          <p:cNvSpPr txBox="1"/>
          <p:nvPr/>
        </p:nvSpPr>
        <p:spPr>
          <a:xfrm>
            <a:off x="533400" y="11430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Difference between </a:t>
            </a:r>
            <a:r>
              <a:rPr lang="en-US" sz="2400" b="1" dirty="0">
                <a:solidFill>
                  <a:srgbClr val="7030A0"/>
                </a:solidFill>
              </a:rPr>
              <a:t>a concrete class</a:t>
            </a:r>
            <a:r>
              <a:rPr lang="en-US" sz="2400" b="1" dirty="0">
                <a:solidFill>
                  <a:srgbClr val="FF0066"/>
                </a:solidFill>
              </a:rPr>
              <a:t>, </a:t>
            </a:r>
            <a:r>
              <a:rPr lang="en-US" sz="2400" b="1" dirty="0">
                <a:solidFill>
                  <a:srgbClr val="C00000"/>
                </a:solidFill>
              </a:rPr>
              <a:t>an abstract class </a:t>
            </a:r>
            <a:r>
              <a:rPr lang="en-US" sz="2400" b="1" dirty="0">
                <a:solidFill>
                  <a:srgbClr val="FF0066"/>
                </a:solidFill>
              </a:rPr>
              <a:t>and </a:t>
            </a:r>
            <a:r>
              <a:rPr lang="en-US" sz="2400" b="1" dirty="0">
                <a:solidFill>
                  <a:srgbClr val="00B050"/>
                </a:solidFill>
              </a:rPr>
              <a:t>an interface. </a:t>
            </a:r>
            <a:r>
              <a:rPr lang="en-US" sz="2400" b="1" dirty="0">
                <a:solidFill>
                  <a:schemeClr val="tx1"/>
                </a:solidFill>
              </a:rPr>
              <a:t>?</a:t>
            </a:r>
            <a:endParaRPr lang="en-I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916025" y="3678675"/>
            <a:ext cx="5561100" cy="1121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FFFFFF"/>
                </a:solidFill>
              </a:rPr>
              <a:t>m</a:t>
            </a:r>
            <a:r>
              <a:rPr lang="en" sz="2400" dirty="0">
                <a:solidFill>
                  <a:srgbClr val="FFFFFF"/>
                </a:solidFill>
              </a:rPr>
              <a:t>anish_ratilal2002@yahoo.com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93700" y="68580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C5053C"/>
                </a:solidFill>
              </a:rPr>
              <a:t>Credits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893700" y="1905000"/>
            <a:ext cx="6462600" cy="19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buSzPct val="100000"/>
              <a:buFont typeface="Wingdings" pitchFamily="2" charset="2"/>
              <a:buChar char="q"/>
            </a:pPr>
            <a:r>
              <a:rPr lang="en" sz="2400" u="sng" dirty="0">
                <a:hlinkClick r:id="rId3"/>
              </a:rPr>
              <a:t>Java The Complete Reference, Ninth Edition, Herbert Schildt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AE3C3-E556-466E-ADDF-513261AC0062}"/>
              </a:ext>
            </a:extLst>
          </p:cNvPr>
          <p:cNvSpPr txBox="1"/>
          <p:nvPr/>
        </p:nvSpPr>
        <p:spPr>
          <a:xfrm>
            <a:off x="1143000" y="129540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ref_a</a:t>
            </a:r>
            <a:r>
              <a:rPr lang="en-US" sz="2000" dirty="0"/>
              <a:t>;</a:t>
            </a:r>
          </a:p>
          <a:p>
            <a:r>
              <a:rPr lang="en-US" sz="2000" dirty="0"/>
              <a:t>B </a:t>
            </a:r>
            <a:r>
              <a:rPr lang="en-US" sz="2000" dirty="0" err="1"/>
              <a:t>ref_b</a:t>
            </a:r>
            <a:r>
              <a:rPr lang="en-US" sz="2000" dirty="0"/>
              <a:t>=new B();</a:t>
            </a:r>
          </a:p>
          <a:p>
            <a:r>
              <a:rPr lang="en-US" sz="2000" dirty="0" err="1"/>
              <a:t>ref_a</a:t>
            </a:r>
            <a:r>
              <a:rPr lang="en-US" sz="2000" dirty="0"/>
              <a:t>=</a:t>
            </a:r>
            <a:r>
              <a:rPr lang="en-US" sz="2000" dirty="0" err="1"/>
              <a:t>ref_b</a:t>
            </a:r>
            <a:r>
              <a:rPr lang="en-US" sz="2000" dirty="0"/>
              <a:t>;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5021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85800" y="2971799"/>
            <a:ext cx="7772400" cy="68582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b="1" dirty="0">
                <a:solidFill>
                  <a:schemeClr val="bg1"/>
                </a:solidFill>
              </a:rPr>
              <a:t>Single Level Inheritance</a:t>
            </a:r>
          </a:p>
        </p:txBody>
      </p:sp>
    </p:spTree>
    <p:extLst>
      <p:ext uri="{BB962C8B-B14F-4D97-AF65-F5344CB8AC3E}">
        <p14:creationId xmlns:p14="http://schemas.microsoft.com/office/powerpoint/2010/main" val="875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E078A1FF7D5438909E2339100325F" ma:contentTypeVersion="6" ma:contentTypeDescription="Create a new document." ma:contentTypeScope="" ma:versionID="dd72ab1582bcd28493028e8a02b4b1b7">
  <xsd:schema xmlns:xsd="http://www.w3.org/2001/XMLSchema" xmlns:xs="http://www.w3.org/2001/XMLSchema" xmlns:p="http://schemas.microsoft.com/office/2006/metadata/properties" xmlns:ns2="15530129-3bac-49c9-8230-9f88231a5f57" xmlns:ns3="877a498f-42d8-4531-9ec9-0d7f3524627c" targetNamespace="http://schemas.microsoft.com/office/2006/metadata/properties" ma:root="true" ma:fieldsID="742155a24a4d5fc3e16df8acfbc1f328" ns2:_="" ns3:_="">
    <xsd:import namespace="15530129-3bac-49c9-8230-9f88231a5f57"/>
    <xsd:import namespace="877a498f-42d8-4531-9ec9-0d7f352462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30129-3bac-49c9-8230-9f88231a5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a498f-42d8-4531-9ec9-0d7f352462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D09A95-2F40-43C2-9156-C96C010F44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6C8B8A0-CB2F-4389-8F49-FEFB0AD6F99E}"/>
</file>

<file path=customXml/itemProps3.xml><?xml version="1.0" encoding="utf-8"?>
<ds:datastoreItem xmlns:ds="http://schemas.openxmlformats.org/officeDocument/2006/customXml" ds:itemID="{91EDC871-7981-45CE-A41D-3096F0B330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2772</Words>
  <Application>Microsoft Office PowerPoint</Application>
  <PresentationFormat>On-screen Show (4:3)</PresentationFormat>
  <Paragraphs>340</Paragraphs>
  <Slides>89</Slides>
  <Notes>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Antonio template</vt:lpstr>
      <vt:lpstr>Inheritance</vt:lpstr>
      <vt:lpstr>PowerPoint Presentation</vt:lpstr>
      <vt:lpstr>Learning Outcomes</vt:lpstr>
      <vt:lpstr>Inheritance</vt:lpstr>
      <vt:lpstr>Inheritance Definition</vt:lpstr>
      <vt:lpstr>PowerPoint Presentation</vt:lpstr>
      <vt:lpstr>Access Specifiers</vt:lpstr>
      <vt:lpstr>Access Specifiers</vt:lpstr>
      <vt:lpstr>Single Level Inheritance</vt:lpstr>
      <vt:lpstr>Inheritance Basics</vt:lpstr>
      <vt:lpstr>Inheritance Basics</vt:lpstr>
      <vt:lpstr>Inheritance Output</vt:lpstr>
      <vt:lpstr>Example</vt:lpstr>
      <vt:lpstr>Single Level Inheritance </vt:lpstr>
      <vt:lpstr>Single Level Inheritance </vt:lpstr>
      <vt:lpstr>Single Level Inheritance </vt:lpstr>
      <vt:lpstr>Single Level Inheritance </vt:lpstr>
      <vt:lpstr>Exercise</vt:lpstr>
      <vt:lpstr>Member Access  &amp; Inheritance </vt:lpstr>
      <vt:lpstr>Member Access  &amp; Inheritance </vt:lpstr>
      <vt:lpstr>Need of super keyword</vt:lpstr>
      <vt:lpstr>super to Call Superclass Constructors</vt:lpstr>
      <vt:lpstr>super to Call Superclass Constructors</vt:lpstr>
      <vt:lpstr>To access Superclass Member</vt:lpstr>
      <vt:lpstr>To access Superclass Member</vt:lpstr>
      <vt:lpstr>To access Superclass Member</vt:lpstr>
      <vt:lpstr>To access Superclass Member</vt:lpstr>
      <vt:lpstr>Hierarchical Inheritance</vt:lpstr>
      <vt:lpstr>Hierarchical Inheritance</vt:lpstr>
      <vt:lpstr>Hierarchical Inheritance</vt:lpstr>
      <vt:lpstr>Multilevel Inheritance</vt:lpstr>
      <vt:lpstr>Multilevel Inheritance</vt:lpstr>
      <vt:lpstr>Multilevel Inheritance</vt:lpstr>
      <vt:lpstr>Multilevel Inheritance</vt:lpstr>
      <vt:lpstr>Multilevel Inheritance</vt:lpstr>
      <vt:lpstr>Polymorphism</vt:lpstr>
      <vt:lpstr>Method Overriding</vt:lpstr>
      <vt:lpstr>Method Overriding</vt:lpstr>
      <vt:lpstr>Method Overriding</vt:lpstr>
      <vt:lpstr>Method Overriding</vt:lpstr>
      <vt:lpstr>PowerPoint Presentation</vt:lpstr>
      <vt:lpstr>Method Overloading in Inheritance</vt:lpstr>
      <vt:lpstr>Method Overloading in Inheritance</vt:lpstr>
      <vt:lpstr>PowerPoint Presentation</vt:lpstr>
      <vt:lpstr>PowerPoint Presentation</vt:lpstr>
      <vt:lpstr>Dynamic Method Dispatch</vt:lpstr>
      <vt:lpstr>Dynamic Method Dispatch</vt:lpstr>
      <vt:lpstr>Dynamic Method Dispatch</vt:lpstr>
      <vt:lpstr>Dynamic Method Dispatch</vt:lpstr>
      <vt:lpstr>Dynamic Method Dispatch</vt:lpstr>
      <vt:lpstr>Applications of Runtime Polymorphism</vt:lpstr>
      <vt:lpstr>Applications of Runtime Polymorphism</vt:lpstr>
      <vt:lpstr>Applying Runtime Polymorphism</vt:lpstr>
      <vt:lpstr>Applying Runtime Polymorphism</vt:lpstr>
      <vt:lpstr>Applying Runtime Polymorphism</vt:lpstr>
      <vt:lpstr>Applying Runtime Polymorphism</vt:lpstr>
      <vt:lpstr>Applying Runtime Polymorphism</vt:lpstr>
      <vt:lpstr>Abstract Method</vt:lpstr>
      <vt:lpstr>Abstract Class</vt:lpstr>
      <vt:lpstr>Abstract Example</vt:lpstr>
      <vt:lpstr>Abstract Example</vt:lpstr>
      <vt:lpstr>final keyword</vt:lpstr>
      <vt:lpstr>final to prevent variable modification</vt:lpstr>
      <vt:lpstr>final to prevent Overriding</vt:lpstr>
      <vt:lpstr>final to prevent Inheritance</vt:lpstr>
      <vt:lpstr>PowerPoint Presentation</vt:lpstr>
      <vt:lpstr>PowerPoint Presentation</vt:lpstr>
      <vt:lpstr>interface</vt:lpstr>
      <vt:lpstr>Interface definition</vt:lpstr>
      <vt:lpstr>Interface definition</vt:lpstr>
      <vt:lpstr>Defining an interface</vt:lpstr>
      <vt:lpstr>Implementing an Interface</vt:lpstr>
      <vt:lpstr>Implementing an Interface</vt:lpstr>
      <vt:lpstr>PowerPoint Presentation</vt:lpstr>
      <vt:lpstr>Interface real world example</vt:lpstr>
      <vt:lpstr>Interface real world example</vt:lpstr>
      <vt:lpstr>Multiple Inheritance Exercise</vt:lpstr>
      <vt:lpstr>PowerPoint Presentation</vt:lpstr>
      <vt:lpstr>Interface of mathematical constants</vt:lpstr>
      <vt:lpstr>PowerPoint Presentation</vt:lpstr>
      <vt:lpstr>Multiple Inheritance</vt:lpstr>
      <vt:lpstr>Multiple Inheritance</vt:lpstr>
      <vt:lpstr>Multiple Inheritance Exercise</vt:lpstr>
      <vt:lpstr>Interfaces can be extended</vt:lpstr>
      <vt:lpstr>Interfaces can be extended</vt:lpstr>
      <vt:lpstr>PowerPoint Presentation</vt:lpstr>
      <vt:lpstr>Thanks!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mrs</dc:creator>
  <cp:lastModifiedBy>Manish Solanki</cp:lastModifiedBy>
  <cp:revision>252</cp:revision>
  <dcterms:modified xsi:type="dcterms:W3CDTF">2022-10-16T07:23:27Z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0x0101001D9E078A1FF7D5438909E2339100325F</vt:lpwstr>
  </property>
</Properties>
</file>